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</p:sldIdLst>
  <p:sldSz cy="6858000" cx="9144000"/>
  <p:notesSz cx="6858000" cy="9144000"/>
  <p:embeddedFontLst>
    <p:embeddedFont>
      <p:font typeface="Merriweather Sans"/>
      <p:regular r:id="rId36"/>
      <p:bold r:id="rId37"/>
      <p:italic r:id="rId38"/>
      <p:boldItalic r:id="rId39"/>
    </p:embeddedFont>
    <p:embeddedFont>
      <p:font typeface="Helvetica Neue"/>
      <p:regular r:id="rId40"/>
      <p:bold r:id="rId41"/>
      <p:italic r:id="rId42"/>
      <p:boldItalic r:id="rId43"/>
    </p:embeddedFont>
    <p:embeddedFont>
      <p:font typeface="Rasa"/>
      <p:regular r:id="rId44"/>
      <p:bold r:id="rId45"/>
    </p:embeddedFont>
    <p:embeddedFont>
      <p:font typeface="Helvetica Neue Light"/>
      <p:regular r:id="rId46"/>
      <p:bold r:id="rId47"/>
      <p:italic r:id="rId48"/>
      <p:boldItalic r:id="rId4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50" roundtripDataSignature="AMtx7mgBIwxUxyYjmc5hAoIv8pdcSmz+0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HelveticaNeue-regular.fntdata"/><Relationship Id="rId42" Type="http://schemas.openxmlformats.org/officeDocument/2006/relationships/font" Target="fonts/HelveticaNeue-italic.fntdata"/><Relationship Id="rId41" Type="http://schemas.openxmlformats.org/officeDocument/2006/relationships/font" Target="fonts/HelveticaNeue-bold.fntdata"/><Relationship Id="rId44" Type="http://schemas.openxmlformats.org/officeDocument/2006/relationships/font" Target="fonts/Rasa-regular.fntdata"/><Relationship Id="rId43" Type="http://schemas.openxmlformats.org/officeDocument/2006/relationships/font" Target="fonts/HelveticaNeue-boldItalic.fntdata"/><Relationship Id="rId46" Type="http://schemas.openxmlformats.org/officeDocument/2006/relationships/font" Target="fonts/HelveticaNeueLight-regular.fntdata"/><Relationship Id="rId45" Type="http://schemas.openxmlformats.org/officeDocument/2006/relationships/font" Target="fonts/Rasa-bold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font" Target="fonts/HelveticaNeueLight-italic.fntdata"/><Relationship Id="rId47" Type="http://schemas.openxmlformats.org/officeDocument/2006/relationships/font" Target="fonts/HelveticaNeueLight-bold.fntdata"/><Relationship Id="rId49" Type="http://schemas.openxmlformats.org/officeDocument/2006/relationships/font" Target="fonts/HelveticaNeueLight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font" Target="fonts/MerriweatherSans-bold.fntdata"/><Relationship Id="rId36" Type="http://schemas.openxmlformats.org/officeDocument/2006/relationships/font" Target="fonts/MerriweatherSans-regular.fntdata"/><Relationship Id="rId39" Type="http://schemas.openxmlformats.org/officeDocument/2006/relationships/font" Target="fonts/MerriweatherSans-boldItalic.fntdata"/><Relationship Id="rId38" Type="http://schemas.openxmlformats.org/officeDocument/2006/relationships/font" Target="fonts/MerriweatherSans-italic.fntdata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0" Type="http://customschemas.google.com/relationships/presentationmetadata" Target="meta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000000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000000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000000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000000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000000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000000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000000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000000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000000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1" name="Google Shape;131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5" name="Google Shape;215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5" name="Google Shape;225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5" name="Google Shape;235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1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7" name="Google Shape;247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1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6" name="Google Shape;256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1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3" name="Google Shape;263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1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2" name="Google Shape;272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0" name="Google Shape;280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1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9" name="Google Shape;289;p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1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0" name="Google Shape;300;p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9" name="Google Shape;139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2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8" name="Google Shape;308;p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2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6" name="Google Shape;316;p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2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5" name="Google Shape;325;p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2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4" name="Google Shape;334;p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2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80" name="Google Shape;380;p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2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90" name="Google Shape;390;p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2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99" name="Google Shape;399;p2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2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12" name="Google Shape;412;p2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2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24" name="Google Shape;424;p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3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31" name="Google Shape;431;p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6" name="Google Shape;146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3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38" name="Google Shape;438;p3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3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45" name="Google Shape;445;p3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5" name="Google Shape;155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3" name="Google Shape;163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1" name="Google Shape;171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2" name="Google Shape;182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5" name="Google Shape;195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5" name="Google Shape;205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Office Theme" showMasterSp="0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4"/>
          <p:cNvSpPr txBox="1"/>
          <p:nvPr/>
        </p:nvSpPr>
        <p:spPr>
          <a:xfrm>
            <a:off x="684212" y="1268412"/>
            <a:ext cx="6959601" cy="596901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/>
          <a:p>
            <a:pPr indent="-285750" lvl="0" marL="326390" marR="40639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B7C"/>
              </a:buClr>
              <a:buSzPts val="1600"/>
              <a:buFont typeface="Times New Roman"/>
              <a:buNone/>
            </a:pPr>
            <a:r>
              <a:t/>
            </a:r>
            <a:endParaRPr b="0" i="0" sz="1600" u="none" cap="none" strike="noStrike">
              <a:solidFill>
                <a:srgbClr val="005B7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326390" marR="40639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5B7C"/>
              </a:buClr>
              <a:buSzPts val="1600"/>
              <a:buFont typeface="Times New Roman"/>
              <a:buNone/>
            </a:pPr>
            <a:r>
              <a:rPr b="0" i="0" lang="en-US" sz="1600" u="none" cap="none" strike="noStrike">
                <a:solidFill>
                  <a:srgbClr val="005B7C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34"/>
          <p:cNvSpPr txBox="1"/>
          <p:nvPr>
            <p:ph idx="12" type="sldNum"/>
          </p:nvPr>
        </p:nvSpPr>
        <p:spPr>
          <a:xfrm>
            <a:off x="4387713" y="6388100"/>
            <a:ext cx="368574" cy="360822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8_Office Theme" showMasterSp="0">
  <p:cSld name="8_Office Theme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43"/>
          <p:cNvSpPr txBox="1"/>
          <p:nvPr>
            <p:ph type="title"/>
          </p:nvPr>
        </p:nvSpPr>
        <p:spPr>
          <a:xfrm>
            <a:off x="457200" y="92074"/>
            <a:ext cx="8229600" cy="1508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>
            <a:lvl1pPr lvl="0" marR="40639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Helvetica Neue Light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58" name="Google Shape;58;p43"/>
          <p:cNvSpPr txBox="1"/>
          <p:nvPr>
            <p:ph idx="1" type="body"/>
          </p:nvPr>
        </p:nvSpPr>
        <p:spPr>
          <a:xfrm>
            <a:off x="457200" y="1600200"/>
            <a:ext cx="8229600" cy="52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-431800" lvl="0" marL="457200" marR="40639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3200"/>
              <a:buFont typeface="Arial"/>
              <a:buChar char="•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406400" lvl="1" marL="914400" marR="406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Font typeface="Arial"/>
              <a:buChar char="–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381000" lvl="2" marL="1371600" marR="40639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400"/>
              <a:buFont typeface="Arial"/>
              <a:buChar char="•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355600" lvl="3" marL="1828800" marR="40639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Font typeface="Arial"/>
              <a:buChar char="–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355600" lvl="4" marL="2286000" marR="40639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Font typeface="Arial"/>
              <a:buChar char="»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228600" lvl="5" marL="2743200" algn="l">
              <a:lnSpc>
                <a:spcPct val="93000"/>
              </a:lnSpc>
              <a:spcBef>
                <a:spcPts val="140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93000"/>
              </a:lnSpc>
              <a:spcBef>
                <a:spcPts val="140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93000"/>
              </a:lnSpc>
              <a:spcBef>
                <a:spcPts val="140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93000"/>
              </a:lnSpc>
              <a:spcBef>
                <a:spcPts val="140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59" name="Google Shape;59;p43"/>
          <p:cNvSpPr txBox="1"/>
          <p:nvPr>
            <p:ph idx="12" type="sldNum"/>
          </p:nvPr>
        </p:nvSpPr>
        <p:spPr>
          <a:xfrm>
            <a:off x="7478092" y="6401705"/>
            <a:ext cx="283816" cy="274415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B9B9B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B9B9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B9B9B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B9B9B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B9B9B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B9B9B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B9B9B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B9B9B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B9B9B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B9B9B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B9B9B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B9B9B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B9B9B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B9B9B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B9B9B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B9B9B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B9B9B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B9B9B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9_Office Theme" showMasterSp="0">
  <p:cSld name="9_Office Theme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44"/>
          <p:cNvSpPr txBox="1"/>
          <p:nvPr>
            <p:ph type="title"/>
          </p:nvPr>
        </p:nvSpPr>
        <p:spPr>
          <a:xfrm>
            <a:off x="457200" y="92074"/>
            <a:ext cx="8229600" cy="1508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>
            <a:lvl1pPr lvl="0" marR="40639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Helvetica Neue Light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62" name="Google Shape;62;p44"/>
          <p:cNvSpPr txBox="1"/>
          <p:nvPr>
            <p:ph idx="1" type="body"/>
          </p:nvPr>
        </p:nvSpPr>
        <p:spPr>
          <a:xfrm>
            <a:off x="457200" y="1600200"/>
            <a:ext cx="8229600" cy="52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-431800" lvl="0" marL="457200" marR="40639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3200"/>
              <a:buFont typeface="Arial"/>
              <a:buChar char="•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406400" lvl="1" marL="914400" marR="406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Font typeface="Arial"/>
              <a:buChar char="–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381000" lvl="2" marL="1371600" marR="40639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400"/>
              <a:buFont typeface="Arial"/>
              <a:buChar char="•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355600" lvl="3" marL="1828800" marR="40639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Font typeface="Arial"/>
              <a:buChar char="–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355600" lvl="4" marL="2286000" marR="40639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Font typeface="Arial"/>
              <a:buChar char="»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228600" lvl="5" marL="2743200" algn="l">
              <a:lnSpc>
                <a:spcPct val="93000"/>
              </a:lnSpc>
              <a:spcBef>
                <a:spcPts val="140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93000"/>
              </a:lnSpc>
              <a:spcBef>
                <a:spcPts val="140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93000"/>
              </a:lnSpc>
              <a:spcBef>
                <a:spcPts val="140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93000"/>
              </a:lnSpc>
              <a:spcBef>
                <a:spcPts val="140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63" name="Google Shape;63;p44"/>
          <p:cNvSpPr txBox="1"/>
          <p:nvPr>
            <p:ph idx="12" type="sldNum"/>
          </p:nvPr>
        </p:nvSpPr>
        <p:spPr>
          <a:xfrm>
            <a:off x="7478092" y="6401705"/>
            <a:ext cx="283816" cy="274415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B9B9B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B9B9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B9B9B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B9B9B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B9B9B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B9B9B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B9B9B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B9B9B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B9B9B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B9B9B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B9B9B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B9B9B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B9B9B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B9B9B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B9B9B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B9B9B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B9B9B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B9B9B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0_Office Theme" showMasterSp="0">
  <p:cSld name="10_Office Theme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45"/>
          <p:cNvSpPr txBox="1"/>
          <p:nvPr>
            <p:ph type="title"/>
          </p:nvPr>
        </p:nvSpPr>
        <p:spPr>
          <a:xfrm>
            <a:off x="457200" y="92074"/>
            <a:ext cx="8229600" cy="1508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>
            <a:lvl1pPr lvl="0" marR="40639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Helvetica Neue Light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66" name="Google Shape;66;p45"/>
          <p:cNvSpPr txBox="1"/>
          <p:nvPr>
            <p:ph idx="1" type="body"/>
          </p:nvPr>
        </p:nvSpPr>
        <p:spPr>
          <a:xfrm>
            <a:off x="457200" y="1600200"/>
            <a:ext cx="8229600" cy="52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-431800" lvl="0" marL="457200" marR="40639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3200"/>
              <a:buFont typeface="Arial"/>
              <a:buChar char="•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406400" lvl="1" marL="914400" marR="406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Font typeface="Arial"/>
              <a:buChar char="–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381000" lvl="2" marL="1371600" marR="40639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400"/>
              <a:buFont typeface="Arial"/>
              <a:buChar char="•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355600" lvl="3" marL="1828800" marR="40639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Font typeface="Arial"/>
              <a:buChar char="–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355600" lvl="4" marL="2286000" marR="40639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Font typeface="Arial"/>
              <a:buChar char="»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228600" lvl="5" marL="2743200" algn="l">
              <a:lnSpc>
                <a:spcPct val="93000"/>
              </a:lnSpc>
              <a:spcBef>
                <a:spcPts val="140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93000"/>
              </a:lnSpc>
              <a:spcBef>
                <a:spcPts val="140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93000"/>
              </a:lnSpc>
              <a:spcBef>
                <a:spcPts val="140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93000"/>
              </a:lnSpc>
              <a:spcBef>
                <a:spcPts val="140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67" name="Google Shape;67;p45"/>
          <p:cNvSpPr txBox="1"/>
          <p:nvPr>
            <p:ph idx="12" type="sldNum"/>
          </p:nvPr>
        </p:nvSpPr>
        <p:spPr>
          <a:xfrm>
            <a:off x="7478092" y="6401705"/>
            <a:ext cx="283816" cy="274415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B9B9B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B9B9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B9B9B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B9B9B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B9B9B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B9B9B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B9B9B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B9B9B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B9B9B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B9B9B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B9B9B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B9B9B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B9B9B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B9B9B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B9B9B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B9B9B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B9B9B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B9B9B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1_Office Theme" showMasterSp="0">
  <p:cSld name="11_Office Theme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46"/>
          <p:cNvSpPr txBox="1"/>
          <p:nvPr>
            <p:ph type="title"/>
          </p:nvPr>
        </p:nvSpPr>
        <p:spPr>
          <a:xfrm>
            <a:off x="457200" y="92074"/>
            <a:ext cx="8229600" cy="1508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>
            <a:lvl1pPr lvl="0" marR="40639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Helvetica Neue Light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70" name="Google Shape;70;p46"/>
          <p:cNvSpPr txBox="1"/>
          <p:nvPr>
            <p:ph idx="1" type="body"/>
          </p:nvPr>
        </p:nvSpPr>
        <p:spPr>
          <a:xfrm>
            <a:off x="457200" y="1600200"/>
            <a:ext cx="8229600" cy="52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-431800" lvl="0" marL="457200" marR="40639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3200"/>
              <a:buFont typeface="Arial"/>
              <a:buChar char="•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406400" lvl="1" marL="914400" marR="406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Font typeface="Arial"/>
              <a:buChar char="–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381000" lvl="2" marL="1371600" marR="40639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400"/>
              <a:buFont typeface="Arial"/>
              <a:buChar char="•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355600" lvl="3" marL="1828800" marR="40639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Font typeface="Arial"/>
              <a:buChar char="–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355600" lvl="4" marL="2286000" marR="40639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Font typeface="Arial"/>
              <a:buChar char="»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228600" lvl="5" marL="2743200" algn="l">
              <a:lnSpc>
                <a:spcPct val="93000"/>
              </a:lnSpc>
              <a:spcBef>
                <a:spcPts val="140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93000"/>
              </a:lnSpc>
              <a:spcBef>
                <a:spcPts val="140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93000"/>
              </a:lnSpc>
              <a:spcBef>
                <a:spcPts val="140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93000"/>
              </a:lnSpc>
              <a:spcBef>
                <a:spcPts val="140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71" name="Google Shape;71;p46"/>
          <p:cNvSpPr txBox="1"/>
          <p:nvPr>
            <p:ph idx="12" type="sldNum"/>
          </p:nvPr>
        </p:nvSpPr>
        <p:spPr>
          <a:xfrm>
            <a:off x="7478092" y="6401705"/>
            <a:ext cx="283816" cy="274415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B9B9B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B9B9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B9B9B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B9B9B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B9B9B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B9B9B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B9B9B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B9B9B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B9B9B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B9B9B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B9B9B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B9B9B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B9B9B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B9B9B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B9B9B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B9B9B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B9B9B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B9B9B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2_Office Theme" showMasterSp="0">
  <p:cSld name="12_Office Theme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47"/>
          <p:cNvSpPr txBox="1"/>
          <p:nvPr>
            <p:ph type="title"/>
          </p:nvPr>
        </p:nvSpPr>
        <p:spPr>
          <a:xfrm>
            <a:off x="457200" y="92074"/>
            <a:ext cx="8229600" cy="1508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>
            <a:lvl1pPr lvl="0" marR="40639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Helvetica Neue Light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74" name="Google Shape;74;p47"/>
          <p:cNvSpPr txBox="1"/>
          <p:nvPr>
            <p:ph idx="1" type="body"/>
          </p:nvPr>
        </p:nvSpPr>
        <p:spPr>
          <a:xfrm>
            <a:off x="457200" y="1600200"/>
            <a:ext cx="8229600" cy="52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-431800" lvl="0" marL="457200" marR="40639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3200"/>
              <a:buFont typeface="Arial"/>
              <a:buChar char="•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406400" lvl="1" marL="914400" marR="406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Font typeface="Arial"/>
              <a:buChar char="–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381000" lvl="2" marL="1371600" marR="40639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400"/>
              <a:buFont typeface="Arial"/>
              <a:buChar char="•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355600" lvl="3" marL="1828800" marR="40639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Font typeface="Arial"/>
              <a:buChar char="–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355600" lvl="4" marL="2286000" marR="40639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Font typeface="Arial"/>
              <a:buChar char="»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228600" lvl="5" marL="2743200" algn="l">
              <a:lnSpc>
                <a:spcPct val="93000"/>
              </a:lnSpc>
              <a:spcBef>
                <a:spcPts val="140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93000"/>
              </a:lnSpc>
              <a:spcBef>
                <a:spcPts val="140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93000"/>
              </a:lnSpc>
              <a:spcBef>
                <a:spcPts val="140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93000"/>
              </a:lnSpc>
              <a:spcBef>
                <a:spcPts val="140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75" name="Google Shape;75;p47"/>
          <p:cNvSpPr txBox="1"/>
          <p:nvPr>
            <p:ph idx="12" type="sldNum"/>
          </p:nvPr>
        </p:nvSpPr>
        <p:spPr>
          <a:xfrm>
            <a:off x="7478092" y="6401705"/>
            <a:ext cx="283816" cy="274415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B9B9B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B9B9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B9B9B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B9B9B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B9B9B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B9B9B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B9B9B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B9B9B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B9B9B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B9B9B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B9B9B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B9B9B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B9B9B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B9B9B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B9B9B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B9B9B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B9B9B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B9B9B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3_Office Theme" showMasterSp="0">
  <p:cSld name="13_Office Theme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48"/>
          <p:cNvSpPr txBox="1"/>
          <p:nvPr>
            <p:ph type="title"/>
          </p:nvPr>
        </p:nvSpPr>
        <p:spPr>
          <a:xfrm>
            <a:off x="457200" y="92074"/>
            <a:ext cx="8229600" cy="1508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>
            <a:lvl1pPr lvl="0" marR="40639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Helvetica Neue Light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78" name="Google Shape;78;p48"/>
          <p:cNvSpPr txBox="1"/>
          <p:nvPr>
            <p:ph idx="1" type="body"/>
          </p:nvPr>
        </p:nvSpPr>
        <p:spPr>
          <a:xfrm>
            <a:off x="457200" y="1600200"/>
            <a:ext cx="8229600" cy="52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-431800" lvl="0" marL="457200" marR="40639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3200"/>
              <a:buFont typeface="Arial"/>
              <a:buChar char="•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406400" lvl="1" marL="914400" marR="406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Font typeface="Arial"/>
              <a:buChar char="–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381000" lvl="2" marL="1371600" marR="40639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400"/>
              <a:buFont typeface="Arial"/>
              <a:buChar char="•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355600" lvl="3" marL="1828800" marR="40639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Font typeface="Arial"/>
              <a:buChar char="–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355600" lvl="4" marL="2286000" marR="40639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Font typeface="Arial"/>
              <a:buChar char="»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228600" lvl="5" marL="2743200" algn="l">
              <a:lnSpc>
                <a:spcPct val="93000"/>
              </a:lnSpc>
              <a:spcBef>
                <a:spcPts val="140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93000"/>
              </a:lnSpc>
              <a:spcBef>
                <a:spcPts val="140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93000"/>
              </a:lnSpc>
              <a:spcBef>
                <a:spcPts val="140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93000"/>
              </a:lnSpc>
              <a:spcBef>
                <a:spcPts val="140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79" name="Google Shape;79;p48"/>
          <p:cNvSpPr txBox="1"/>
          <p:nvPr>
            <p:ph idx="12" type="sldNum"/>
          </p:nvPr>
        </p:nvSpPr>
        <p:spPr>
          <a:xfrm>
            <a:off x="7478092" y="6401705"/>
            <a:ext cx="283816" cy="274415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B9B9B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B9B9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B9B9B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B9B9B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B9B9B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B9B9B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B9B9B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B9B9B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B9B9B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B9B9B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B9B9B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B9B9B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B9B9B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B9B9B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B9B9B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B9B9B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B9B9B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B9B9B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4_Office Theme" showMasterSp="0">
  <p:cSld name="14_Office Them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49"/>
          <p:cNvSpPr txBox="1"/>
          <p:nvPr>
            <p:ph type="title"/>
          </p:nvPr>
        </p:nvSpPr>
        <p:spPr>
          <a:xfrm>
            <a:off x="457200" y="92074"/>
            <a:ext cx="8229600" cy="1508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>
            <a:lvl1pPr lvl="0" marR="40639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Helvetica Neue Light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82" name="Google Shape;82;p49"/>
          <p:cNvSpPr txBox="1"/>
          <p:nvPr>
            <p:ph idx="1" type="body"/>
          </p:nvPr>
        </p:nvSpPr>
        <p:spPr>
          <a:xfrm>
            <a:off x="457200" y="1600200"/>
            <a:ext cx="8229600" cy="52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-431800" lvl="0" marL="457200" marR="40639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3200"/>
              <a:buFont typeface="Arial"/>
              <a:buChar char="•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406400" lvl="1" marL="914400" marR="406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Font typeface="Arial"/>
              <a:buChar char="–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381000" lvl="2" marL="1371600" marR="40639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400"/>
              <a:buFont typeface="Arial"/>
              <a:buChar char="•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355600" lvl="3" marL="1828800" marR="40639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Font typeface="Arial"/>
              <a:buChar char="–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355600" lvl="4" marL="2286000" marR="40639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Font typeface="Arial"/>
              <a:buChar char="»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228600" lvl="5" marL="2743200" algn="l">
              <a:lnSpc>
                <a:spcPct val="93000"/>
              </a:lnSpc>
              <a:spcBef>
                <a:spcPts val="140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93000"/>
              </a:lnSpc>
              <a:spcBef>
                <a:spcPts val="140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93000"/>
              </a:lnSpc>
              <a:spcBef>
                <a:spcPts val="140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93000"/>
              </a:lnSpc>
              <a:spcBef>
                <a:spcPts val="140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83" name="Google Shape;83;p49"/>
          <p:cNvSpPr txBox="1"/>
          <p:nvPr>
            <p:ph idx="12" type="sldNum"/>
          </p:nvPr>
        </p:nvSpPr>
        <p:spPr>
          <a:xfrm>
            <a:off x="7478092" y="6401705"/>
            <a:ext cx="283816" cy="274415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B9B9B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B9B9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B9B9B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B9B9B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B9B9B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B9B9B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B9B9B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B9B9B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B9B9B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B9B9B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B9B9B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B9B9B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B9B9B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B9B9B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B9B9B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B9B9B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B9B9B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B9B9B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 copy" showMasterSp="0">
  <p:cSld name="Title &amp; Bullets cop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50"/>
          <p:cNvSpPr txBox="1"/>
          <p:nvPr>
            <p:ph type="title"/>
          </p:nvPr>
        </p:nvSpPr>
        <p:spPr>
          <a:xfrm>
            <a:off x="456479" y="86409"/>
            <a:ext cx="8226722" cy="15179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  <a:defRPr sz="38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86" name="Google Shape;86;p50"/>
          <p:cNvSpPr txBox="1"/>
          <p:nvPr>
            <p:ph idx="1" type="body"/>
          </p:nvPr>
        </p:nvSpPr>
        <p:spPr>
          <a:xfrm>
            <a:off x="456479" y="1604328"/>
            <a:ext cx="8043842" cy="52578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1200"/>
              </a:spcBef>
              <a:spcAft>
                <a:spcPts val="0"/>
              </a:spcAft>
              <a:buSzPts val="2800"/>
              <a:buNone/>
              <a:defRPr sz="2800"/>
            </a:lvl1pPr>
            <a:lvl2pPr indent="-228600" lvl="1" marL="914400" algn="l">
              <a:lnSpc>
                <a:spcPct val="93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  <a:defRPr sz="2400"/>
            </a:lvl2pPr>
            <a:lvl3pPr indent="-228600" lvl="2" marL="1371600" algn="l">
              <a:lnSpc>
                <a:spcPct val="93000"/>
              </a:lnSpc>
              <a:spcBef>
                <a:spcPts val="700"/>
              </a:spcBef>
              <a:spcAft>
                <a:spcPts val="0"/>
              </a:spcAft>
              <a:buSzPts val="2000"/>
              <a:buNone/>
              <a:defRPr sz="2000"/>
            </a:lvl3pPr>
            <a:lvl4pPr indent="-228600" lvl="3" marL="1828800" algn="l">
              <a:lnSpc>
                <a:spcPct val="93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/>
            </a:lvl4pPr>
            <a:lvl5pPr indent="-228600" lvl="4" marL="2286000" algn="l">
              <a:lnSpc>
                <a:spcPct val="93000"/>
              </a:lnSpc>
              <a:spcBef>
                <a:spcPts val="200"/>
              </a:spcBef>
              <a:spcAft>
                <a:spcPts val="0"/>
              </a:spcAft>
              <a:buSzPts val="1800"/>
              <a:buNone/>
              <a:defRPr sz="1800"/>
            </a:lvl5pPr>
            <a:lvl6pPr indent="-228600" lvl="5" marL="2743200" algn="l">
              <a:lnSpc>
                <a:spcPct val="93000"/>
              </a:lnSpc>
              <a:spcBef>
                <a:spcPts val="140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93000"/>
              </a:lnSpc>
              <a:spcBef>
                <a:spcPts val="140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93000"/>
              </a:lnSpc>
              <a:spcBef>
                <a:spcPts val="140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93000"/>
              </a:lnSpc>
              <a:spcBef>
                <a:spcPts val="140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87" name="Google Shape;87;p50"/>
          <p:cNvSpPr txBox="1"/>
          <p:nvPr>
            <p:ph idx="12" type="sldNum"/>
          </p:nvPr>
        </p:nvSpPr>
        <p:spPr>
          <a:xfrm>
            <a:off x="7537450" y="6247376"/>
            <a:ext cx="165100" cy="1840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  <a:defRPr b="0" i="0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  <a:defRPr b="0" i="0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  <a:defRPr b="0" i="0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  <a:defRPr b="0" i="0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  <a:defRPr b="0" i="0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  <a:defRPr b="0" i="0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  <a:defRPr b="0" i="0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  <a:defRPr b="0" i="0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  <a:defRPr b="0" i="0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showMasterSp="0">
  <p:cSld name="Blank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51"/>
          <p:cNvSpPr txBox="1"/>
          <p:nvPr>
            <p:ph idx="12" type="sldNum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showMasterSp="0">
  <p:cSld name="Comparison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52"/>
          <p:cNvSpPr txBox="1"/>
          <p:nvPr>
            <p:ph type="title"/>
          </p:nvPr>
        </p:nvSpPr>
        <p:spPr>
          <a:xfrm>
            <a:off x="457200" y="256810"/>
            <a:ext cx="8229600" cy="11786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92" name="Google Shape;92;p52"/>
          <p:cNvSpPr txBox="1"/>
          <p:nvPr>
            <p:ph idx="1" type="body"/>
          </p:nvPr>
        </p:nvSpPr>
        <p:spPr>
          <a:xfrm>
            <a:off x="457200" y="1435465"/>
            <a:ext cx="4040188" cy="73941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b="1" sz="2400"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b="1" sz="2400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b="1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b="1" sz="2400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b="1" sz="2400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algn="l">
              <a:lnSpc>
                <a:spcPct val="93000"/>
              </a:lnSpc>
              <a:spcBef>
                <a:spcPts val="140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93000"/>
              </a:lnSpc>
              <a:spcBef>
                <a:spcPts val="140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93000"/>
              </a:lnSpc>
              <a:spcBef>
                <a:spcPts val="140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93000"/>
              </a:lnSpc>
              <a:spcBef>
                <a:spcPts val="140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93" name="Google Shape;93;p52"/>
          <p:cNvSpPr txBox="1"/>
          <p:nvPr>
            <p:ph idx="12" type="sldNum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 showMasterSp="0">
  <p:cSld name="Title &amp; Bullet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5"/>
          <p:cNvSpPr txBox="1"/>
          <p:nvPr>
            <p:ph type="title"/>
          </p:nvPr>
        </p:nvSpPr>
        <p:spPr>
          <a:xfrm>
            <a:off x="456479" y="86409"/>
            <a:ext cx="8226722" cy="15179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  <a:defRPr sz="3800"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23" name="Google Shape;23;p35"/>
          <p:cNvSpPr txBox="1"/>
          <p:nvPr>
            <p:ph idx="1" type="body"/>
          </p:nvPr>
        </p:nvSpPr>
        <p:spPr>
          <a:xfrm>
            <a:off x="456479" y="1604328"/>
            <a:ext cx="8226722" cy="52578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1200"/>
              </a:spcBef>
              <a:spcAft>
                <a:spcPts val="0"/>
              </a:spcAft>
              <a:buSzPts val="2800"/>
              <a:buNone/>
              <a:defRPr sz="2800"/>
            </a:lvl1pPr>
            <a:lvl2pPr indent="-228600" lvl="1" marL="914400" algn="l">
              <a:lnSpc>
                <a:spcPct val="93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  <a:defRPr sz="2400"/>
            </a:lvl2pPr>
            <a:lvl3pPr indent="-228600" lvl="2" marL="1371600" algn="l">
              <a:lnSpc>
                <a:spcPct val="93000"/>
              </a:lnSpc>
              <a:spcBef>
                <a:spcPts val="700"/>
              </a:spcBef>
              <a:spcAft>
                <a:spcPts val="0"/>
              </a:spcAft>
              <a:buSzPts val="2000"/>
              <a:buNone/>
              <a:defRPr sz="2000"/>
            </a:lvl3pPr>
            <a:lvl4pPr indent="-228600" lvl="3" marL="1828800" algn="l">
              <a:lnSpc>
                <a:spcPct val="93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/>
            </a:lvl4pPr>
            <a:lvl5pPr indent="-228600" lvl="4" marL="2286000" algn="l">
              <a:lnSpc>
                <a:spcPct val="93000"/>
              </a:lnSpc>
              <a:spcBef>
                <a:spcPts val="200"/>
              </a:spcBef>
              <a:spcAft>
                <a:spcPts val="0"/>
              </a:spcAft>
              <a:buSzPts val="1800"/>
              <a:buNone/>
              <a:defRPr sz="1800"/>
            </a:lvl5pPr>
            <a:lvl6pPr indent="-228600" lvl="5" marL="2743200" algn="l">
              <a:lnSpc>
                <a:spcPct val="93000"/>
              </a:lnSpc>
              <a:spcBef>
                <a:spcPts val="140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93000"/>
              </a:lnSpc>
              <a:spcBef>
                <a:spcPts val="140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93000"/>
              </a:lnSpc>
              <a:spcBef>
                <a:spcPts val="140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93000"/>
              </a:lnSpc>
              <a:spcBef>
                <a:spcPts val="140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24" name="Google Shape;24;p35"/>
          <p:cNvSpPr txBox="1"/>
          <p:nvPr>
            <p:ph idx="12" type="sldNum"/>
          </p:nvPr>
        </p:nvSpPr>
        <p:spPr>
          <a:xfrm>
            <a:off x="7538990" y="6247376"/>
            <a:ext cx="165101" cy="1840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  <a:defRPr b="0" i="0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  <a:defRPr b="0" i="0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  <a:defRPr b="0" i="0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  <a:defRPr b="0" i="0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  <a:defRPr b="0" i="0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  <a:defRPr b="0" i="0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  <a:defRPr b="0" i="0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  <a:defRPr b="0" i="0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  <a:defRPr b="0" i="0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showMasterSp="0">
  <p:cSld name="Title and Content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53"/>
          <p:cNvSpPr txBox="1"/>
          <p:nvPr>
            <p:ph type="title"/>
          </p:nvPr>
        </p:nvSpPr>
        <p:spPr>
          <a:xfrm>
            <a:off x="457200" y="92076"/>
            <a:ext cx="8229600" cy="1508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96" name="Google Shape;96;p53"/>
          <p:cNvSpPr txBox="1"/>
          <p:nvPr>
            <p:ph idx="1" type="body"/>
          </p:nvPr>
        </p:nvSpPr>
        <p:spPr>
          <a:xfrm>
            <a:off x="457200" y="1600200"/>
            <a:ext cx="8229600" cy="52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4318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1pPr>
            <a:lvl2pPr indent="-4318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–"/>
              <a:defRPr sz="3200">
                <a:latin typeface="Calibri"/>
                <a:ea typeface="Calibri"/>
                <a:cs typeface="Calibri"/>
                <a:sym typeface="Calibri"/>
              </a:defRPr>
            </a:lvl2pPr>
            <a:lvl3pPr indent="-4318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  <a:defRPr sz="3200">
                <a:latin typeface="Calibri"/>
                <a:ea typeface="Calibri"/>
                <a:cs typeface="Calibri"/>
                <a:sym typeface="Calibri"/>
              </a:defRPr>
            </a:lvl3pPr>
            <a:lvl4pPr indent="-4318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–"/>
              <a:defRPr sz="3200">
                <a:latin typeface="Calibri"/>
                <a:ea typeface="Calibri"/>
                <a:cs typeface="Calibri"/>
                <a:sym typeface="Calibri"/>
              </a:defRPr>
            </a:lvl4pPr>
            <a:lvl5pPr indent="-4318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»"/>
              <a:defRPr sz="3200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algn="l">
              <a:lnSpc>
                <a:spcPct val="93000"/>
              </a:lnSpc>
              <a:spcBef>
                <a:spcPts val="140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93000"/>
              </a:lnSpc>
              <a:spcBef>
                <a:spcPts val="140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93000"/>
              </a:lnSpc>
              <a:spcBef>
                <a:spcPts val="140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93000"/>
              </a:lnSpc>
              <a:spcBef>
                <a:spcPts val="140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97" name="Google Shape;97;p53"/>
          <p:cNvSpPr txBox="1"/>
          <p:nvPr>
            <p:ph idx="12" type="sldNum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Slide" showMasterSp="0">
  <p:cSld name="Blank Slide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54"/>
          <p:cNvSpPr txBox="1"/>
          <p:nvPr>
            <p:ph idx="12" type="sldNum"/>
          </p:nvPr>
        </p:nvSpPr>
        <p:spPr>
          <a:xfrm>
            <a:off x="6552367" y="6356350"/>
            <a:ext cx="2132705" cy="3683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asa"/>
              <a:buNone/>
              <a:defRPr b="0" i="0" sz="1200" u="none" cap="none" strike="noStrike">
                <a:solidFill>
                  <a:srgbClr val="000000"/>
                </a:solidFill>
                <a:latin typeface="Rasa"/>
                <a:ea typeface="Rasa"/>
                <a:cs typeface="Rasa"/>
                <a:sym typeface="Ras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asa"/>
              <a:buNone/>
              <a:defRPr b="0" i="0" sz="1200" u="none" cap="none" strike="noStrike">
                <a:solidFill>
                  <a:srgbClr val="000000"/>
                </a:solidFill>
                <a:latin typeface="Rasa"/>
                <a:ea typeface="Rasa"/>
                <a:cs typeface="Rasa"/>
                <a:sym typeface="Ras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asa"/>
              <a:buNone/>
              <a:defRPr b="0" i="0" sz="1200" u="none" cap="none" strike="noStrike">
                <a:solidFill>
                  <a:srgbClr val="000000"/>
                </a:solidFill>
                <a:latin typeface="Rasa"/>
                <a:ea typeface="Rasa"/>
                <a:cs typeface="Rasa"/>
                <a:sym typeface="Ras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asa"/>
              <a:buNone/>
              <a:defRPr b="0" i="0" sz="1200" u="none" cap="none" strike="noStrike">
                <a:solidFill>
                  <a:srgbClr val="000000"/>
                </a:solidFill>
                <a:latin typeface="Rasa"/>
                <a:ea typeface="Rasa"/>
                <a:cs typeface="Rasa"/>
                <a:sym typeface="Ras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asa"/>
              <a:buNone/>
              <a:defRPr b="0" i="0" sz="1200" u="none" cap="none" strike="noStrike">
                <a:solidFill>
                  <a:srgbClr val="000000"/>
                </a:solidFill>
                <a:latin typeface="Rasa"/>
                <a:ea typeface="Rasa"/>
                <a:cs typeface="Rasa"/>
                <a:sym typeface="Ras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asa"/>
              <a:buNone/>
              <a:defRPr b="0" i="0" sz="1200" u="none" cap="none" strike="noStrike">
                <a:solidFill>
                  <a:srgbClr val="000000"/>
                </a:solidFill>
                <a:latin typeface="Rasa"/>
                <a:ea typeface="Rasa"/>
                <a:cs typeface="Rasa"/>
                <a:sym typeface="Ras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asa"/>
              <a:buNone/>
              <a:defRPr b="0" i="0" sz="1200" u="none" cap="none" strike="noStrike">
                <a:solidFill>
                  <a:srgbClr val="000000"/>
                </a:solidFill>
                <a:latin typeface="Rasa"/>
                <a:ea typeface="Rasa"/>
                <a:cs typeface="Rasa"/>
                <a:sym typeface="Ras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asa"/>
              <a:buNone/>
              <a:defRPr b="0" i="0" sz="1200" u="none" cap="none" strike="noStrike">
                <a:solidFill>
                  <a:srgbClr val="000000"/>
                </a:solidFill>
                <a:latin typeface="Rasa"/>
                <a:ea typeface="Rasa"/>
                <a:cs typeface="Rasa"/>
                <a:sym typeface="Ras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asa"/>
              <a:buNone/>
              <a:defRPr b="0" i="0" sz="1200" u="none" cap="none" strike="noStrike">
                <a:solidFill>
                  <a:srgbClr val="000000"/>
                </a:solidFill>
                <a:latin typeface="Rasa"/>
                <a:ea typeface="Rasa"/>
                <a:cs typeface="Rasa"/>
                <a:sym typeface="Ras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showMasterSp="0">
  <p:cSld name="Title and Content 2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55"/>
          <p:cNvSpPr txBox="1"/>
          <p:nvPr>
            <p:ph type="title"/>
          </p:nvPr>
        </p:nvSpPr>
        <p:spPr>
          <a:xfrm>
            <a:off x="457200" y="92076"/>
            <a:ext cx="8229600" cy="1508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02" name="Google Shape;102;p55"/>
          <p:cNvSpPr txBox="1"/>
          <p:nvPr>
            <p:ph idx="1" type="body"/>
          </p:nvPr>
        </p:nvSpPr>
        <p:spPr>
          <a:xfrm>
            <a:off x="457200" y="1600200"/>
            <a:ext cx="8229600" cy="52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4318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1pPr>
            <a:lvl2pPr indent="-4318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–"/>
              <a:defRPr sz="3200">
                <a:latin typeface="Calibri"/>
                <a:ea typeface="Calibri"/>
                <a:cs typeface="Calibri"/>
                <a:sym typeface="Calibri"/>
              </a:defRPr>
            </a:lvl2pPr>
            <a:lvl3pPr indent="-4318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  <a:defRPr sz="3200">
                <a:latin typeface="Calibri"/>
                <a:ea typeface="Calibri"/>
                <a:cs typeface="Calibri"/>
                <a:sym typeface="Calibri"/>
              </a:defRPr>
            </a:lvl3pPr>
            <a:lvl4pPr indent="-4318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–"/>
              <a:defRPr sz="3200">
                <a:latin typeface="Calibri"/>
                <a:ea typeface="Calibri"/>
                <a:cs typeface="Calibri"/>
                <a:sym typeface="Calibri"/>
              </a:defRPr>
            </a:lvl4pPr>
            <a:lvl5pPr indent="-4318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»"/>
              <a:defRPr sz="3200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algn="l">
              <a:lnSpc>
                <a:spcPct val="93000"/>
              </a:lnSpc>
              <a:spcBef>
                <a:spcPts val="140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93000"/>
              </a:lnSpc>
              <a:spcBef>
                <a:spcPts val="140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93000"/>
              </a:lnSpc>
              <a:spcBef>
                <a:spcPts val="140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93000"/>
              </a:lnSpc>
              <a:spcBef>
                <a:spcPts val="140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103" name="Google Shape;103;p55"/>
          <p:cNvSpPr txBox="1"/>
          <p:nvPr>
            <p:ph idx="12" type="sldNum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efault" showMasterSp="0">
  <p:cSld name="Default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56"/>
          <p:cNvSpPr txBox="1"/>
          <p:nvPr>
            <p:ph idx="12" type="sldNum"/>
          </p:nvPr>
        </p:nvSpPr>
        <p:spPr>
          <a:xfrm>
            <a:off x="6939162" y="82123"/>
            <a:ext cx="2129439" cy="1840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  <a:defRPr b="0" i="0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  <a:defRPr b="0" i="0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  <a:defRPr b="0" i="0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  <a:defRPr b="0" i="0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  <a:defRPr b="0" i="0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  <a:defRPr b="0" i="0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  <a:defRPr b="0" i="0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  <a:defRPr b="0" i="0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  <a:defRPr b="0" i="0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56"/>
          <p:cNvSpPr txBox="1"/>
          <p:nvPr>
            <p:ph type="title"/>
          </p:nvPr>
        </p:nvSpPr>
        <p:spPr>
          <a:xfrm>
            <a:off x="458640" y="273743"/>
            <a:ext cx="8231042" cy="114396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Rasa"/>
              <a:buNone/>
              <a:defRPr sz="3200">
                <a:latin typeface="Rasa"/>
                <a:ea typeface="Rasa"/>
                <a:cs typeface="Rasa"/>
                <a:sym typeface="Rasa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showMasterSp="0">
  <p:cSld name="Title and Content 3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57"/>
          <p:cNvSpPr txBox="1"/>
          <p:nvPr>
            <p:ph type="title"/>
          </p:nvPr>
        </p:nvSpPr>
        <p:spPr>
          <a:xfrm>
            <a:off x="457200" y="92076"/>
            <a:ext cx="8229600" cy="1508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09" name="Google Shape;109;p57"/>
          <p:cNvSpPr txBox="1"/>
          <p:nvPr>
            <p:ph idx="1" type="body"/>
          </p:nvPr>
        </p:nvSpPr>
        <p:spPr>
          <a:xfrm>
            <a:off x="457200" y="1600200"/>
            <a:ext cx="8229600" cy="52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4318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1pPr>
            <a:lvl2pPr indent="-4318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–"/>
              <a:defRPr sz="3200">
                <a:latin typeface="Calibri"/>
                <a:ea typeface="Calibri"/>
                <a:cs typeface="Calibri"/>
                <a:sym typeface="Calibri"/>
              </a:defRPr>
            </a:lvl2pPr>
            <a:lvl3pPr indent="-4318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  <a:defRPr sz="3200">
                <a:latin typeface="Calibri"/>
                <a:ea typeface="Calibri"/>
                <a:cs typeface="Calibri"/>
                <a:sym typeface="Calibri"/>
              </a:defRPr>
            </a:lvl3pPr>
            <a:lvl4pPr indent="-4318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–"/>
              <a:defRPr sz="3200">
                <a:latin typeface="Calibri"/>
                <a:ea typeface="Calibri"/>
                <a:cs typeface="Calibri"/>
                <a:sym typeface="Calibri"/>
              </a:defRPr>
            </a:lvl4pPr>
            <a:lvl5pPr indent="-4318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»"/>
              <a:defRPr sz="3200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algn="l">
              <a:lnSpc>
                <a:spcPct val="93000"/>
              </a:lnSpc>
              <a:spcBef>
                <a:spcPts val="140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93000"/>
              </a:lnSpc>
              <a:spcBef>
                <a:spcPts val="140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93000"/>
              </a:lnSpc>
              <a:spcBef>
                <a:spcPts val="140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93000"/>
              </a:lnSpc>
              <a:spcBef>
                <a:spcPts val="140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110" name="Google Shape;110;p57"/>
          <p:cNvSpPr txBox="1"/>
          <p:nvPr>
            <p:ph idx="12" type="sldNum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showMasterSp="0">
  <p:cSld name="Comparison 2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58"/>
          <p:cNvSpPr txBox="1"/>
          <p:nvPr>
            <p:ph type="title"/>
          </p:nvPr>
        </p:nvSpPr>
        <p:spPr>
          <a:xfrm>
            <a:off x="457200" y="256810"/>
            <a:ext cx="8229600" cy="11786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13" name="Google Shape;113;p58"/>
          <p:cNvSpPr txBox="1"/>
          <p:nvPr>
            <p:ph idx="1" type="body"/>
          </p:nvPr>
        </p:nvSpPr>
        <p:spPr>
          <a:xfrm>
            <a:off x="457200" y="1435465"/>
            <a:ext cx="4040188" cy="73941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b="1" sz="2400"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b="1" sz="2400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b="1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b="1" sz="2400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b="1" sz="2400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algn="l">
              <a:lnSpc>
                <a:spcPct val="93000"/>
              </a:lnSpc>
              <a:spcBef>
                <a:spcPts val="140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93000"/>
              </a:lnSpc>
              <a:spcBef>
                <a:spcPts val="140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93000"/>
              </a:lnSpc>
              <a:spcBef>
                <a:spcPts val="140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93000"/>
              </a:lnSpc>
              <a:spcBef>
                <a:spcPts val="140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114" name="Google Shape;114;p58"/>
          <p:cNvSpPr txBox="1"/>
          <p:nvPr>
            <p:ph idx="12" type="sldNum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showMasterSp="0">
  <p:cSld name="Blank 2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59"/>
          <p:cNvSpPr txBox="1"/>
          <p:nvPr>
            <p:ph idx="12" type="sldNum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showMasterSp="0">
  <p:cSld name="Title and Content 4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60"/>
          <p:cNvSpPr txBox="1"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19" name="Google Shape;119;p60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4318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1pPr>
            <a:lvl2pPr indent="-4318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–"/>
              <a:defRPr sz="3200">
                <a:latin typeface="Calibri"/>
                <a:ea typeface="Calibri"/>
                <a:cs typeface="Calibri"/>
                <a:sym typeface="Calibri"/>
              </a:defRPr>
            </a:lvl2pPr>
            <a:lvl3pPr indent="-4318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  <a:defRPr sz="3200">
                <a:latin typeface="Calibri"/>
                <a:ea typeface="Calibri"/>
                <a:cs typeface="Calibri"/>
                <a:sym typeface="Calibri"/>
              </a:defRPr>
            </a:lvl3pPr>
            <a:lvl4pPr indent="-4318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–"/>
              <a:defRPr sz="3200">
                <a:latin typeface="Calibri"/>
                <a:ea typeface="Calibri"/>
                <a:cs typeface="Calibri"/>
                <a:sym typeface="Calibri"/>
              </a:defRPr>
            </a:lvl4pPr>
            <a:lvl5pPr indent="-4318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»"/>
              <a:defRPr sz="3200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algn="l">
              <a:lnSpc>
                <a:spcPct val="93000"/>
              </a:lnSpc>
              <a:spcBef>
                <a:spcPts val="140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93000"/>
              </a:lnSpc>
              <a:spcBef>
                <a:spcPts val="140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93000"/>
              </a:lnSpc>
              <a:spcBef>
                <a:spcPts val="140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93000"/>
              </a:lnSpc>
              <a:spcBef>
                <a:spcPts val="140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120" name="Google Shape;120;p60"/>
          <p:cNvSpPr txBox="1"/>
          <p:nvPr>
            <p:ph idx="12" type="sldNum"/>
          </p:nvPr>
        </p:nvSpPr>
        <p:spPr>
          <a:xfrm>
            <a:off x="8428176" y="6404292"/>
            <a:ext cx="258624" cy="26924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showMasterSp="0">
  <p:cSld name="Title Slide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61"/>
          <p:cNvSpPr txBox="1"/>
          <p:nvPr>
            <p:ph type="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23" name="Google Shape;123;p61"/>
          <p:cNvSpPr txBox="1"/>
          <p:nvPr>
            <p:ph idx="1" type="body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Calibri"/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Calibri"/>
              <a:buNone/>
              <a:defRPr sz="3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Calibri"/>
              <a:buNone/>
              <a:defRPr sz="3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Calibri"/>
              <a:buNone/>
              <a:defRPr sz="3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Calibri"/>
              <a:buNone/>
              <a:defRPr sz="3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algn="l">
              <a:lnSpc>
                <a:spcPct val="93000"/>
              </a:lnSpc>
              <a:spcBef>
                <a:spcPts val="140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93000"/>
              </a:lnSpc>
              <a:spcBef>
                <a:spcPts val="140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93000"/>
              </a:lnSpc>
              <a:spcBef>
                <a:spcPts val="140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93000"/>
              </a:lnSpc>
              <a:spcBef>
                <a:spcPts val="140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124" name="Google Shape;124;p61"/>
          <p:cNvSpPr txBox="1"/>
          <p:nvPr>
            <p:ph idx="12" type="sldNum"/>
          </p:nvPr>
        </p:nvSpPr>
        <p:spPr>
          <a:xfrm>
            <a:off x="8428176" y="6404292"/>
            <a:ext cx="258624" cy="26924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 showMasterSp="0">
  <p:cSld name="Title &amp; Bullets 2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62"/>
          <p:cNvSpPr txBox="1"/>
          <p:nvPr>
            <p:ph type="title"/>
          </p:nvPr>
        </p:nvSpPr>
        <p:spPr>
          <a:xfrm>
            <a:off x="669726" y="312539"/>
            <a:ext cx="7804548" cy="1518047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Helvetica Neue Light"/>
              <a:buNone/>
              <a:defRPr sz="56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27" name="Google Shape;127;p62"/>
          <p:cNvSpPr txBox="1"/>
          <p:nvPr>
            <p:ph idx="1" type="body"/>
          </p:nvPr>
        </p:nvSpPr>
        <p:spPr>
          <a:xfrm>
            <a:off x="669726" y="1830585"/>
            <a:ext cx="7804548" cy="4420197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Char char="•"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342900" lvl="1" marL="9144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Char char="•"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342900" lvl="2" marL="13716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Char char="•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342900" lvl="3" marL="18288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Char char="•"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342900" lvl="4" marL="22860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Char char="•"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228600" lvl="5" marL="2743200" algn="l">
              <a:lnSpc>
                <a:spcPct val="93000"/>
              </a:lnSpc>
              <a:spcBef>
                <a:spcPts val="140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93000"/>
              </a:lnSpc>
              <a:spcBef>
                <a:spcPts val="140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93000"/>
              </a:lnSpc>
              <a:spcBef>
                <a:spcPts val="140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93000"/>
              </a:lnSpc>
              <a:spcBef>
                <a:spcPts val="140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128" name="Google Shape;128;p62"/>
          <p:cNvSpPr txBox="1"/>
          <p:nvPr>
            <p:ph idx="12" type="sldNum"/>
          </p:nvPr>
        </p:nvSpPr>
        <p:spPr>
          <a:xfrm>
            <a:off x="4440732" y="6505277"/>
            <a:ext cx="253607" cy="249238"/>
          </a:xfrm>
          <a:prstGeom prst="rect">
            <a:avLst/>
          </a:prstGeom>
          <a:noFill/>
          <a:ln>
            <a:noFill/>
          </a:ln>
        </p:spPr>
        <p:txBody>
          <a:bodyPr anchorCtr="0" anchor="t" bIns="35700" lIns="35700" spcFirstLastPara="1" rIns="35700" wrap="square" tIns="35700">
            <a:sp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ffice Theme" type="title">
  <p:cSld name="TITLE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6"/>
          <p:cNvSpPr txBox="1"/>
          <p:nvPr>
            <p:ph type="title"/>
          </p:nvPr>
        </p:nvSpPr>
        <p:spPr>
          <a:xfrm>
            <a:off x="457200" y="74612"/>
            <a:ext cx="8218488" cy="153035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27" name="Google Shape;27;p36"/>
          <p:cNvSpPr txBox="1"/>
          <p:nvPr>
            <p:ph idx="1" type="body"/>
          </p:nvPr>
        </p:nvSpPr>
        <p:spPr>
          <a:xfrm>
            <a:off x="457200" y="1604962"/>
            <a:ext cx="8034338" cy="52530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1400"/>
              </a:spcBef>
              <a:spcAft>
                <a:spcPts val="0"/>
              </a:spcAft>
              <a:buSzPts val="1800"/>
              <a:buNone/>
              <a:defRPr/>
            </a:lvl1pPr>
            <a:lvl2pPr indent="-228600" lvl="1" marL="914400" algn="l">
              <a:lnSpc>
                <a:spcPct val="93000"/>
              </a:lnSpc>
              <a:spcBef>
                <a:spcPts val="1100"/>
              </a:spcBef>
              <a:spcAft>
                <a:spcPts val="0"/>
              </a:spcAft>
              <a:buSzPts val="1800"/>
              <a:buNone/>
              <a:defRPr/>
            </a:lvl2pPr>
            <a:lvl3pPr indent="-228600" lvl="2" marL="1371600" algn="l">
              <a:lnSpc>
                <a:spcPct val="93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93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93000"/>
              </a:lnSpc>
              <a:spcBef>
                <a:spcPts val="20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93000"/>
              </a:lnSpc>
              <a:spcBef>
                <a:spcPts val="140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93000"/>
              </a:lnSpc>
              <a:spcBef>
                <a:spcPts val="140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93000"/>
              </a:lnSpc>
              <a:spcBef>
                <a:spcPts val="140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93000"/>
              </a:lnSpc>
              <a:spcBef>
                <a:spcPts val="140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28" name="Google Shape;28;p36"/>
          <p:cNvSpPr txBox="1"/>
          <p:nvPr>
            <p:ph idx="12" type="sldNum"/>
          </p:nvPr>
        </p:nvSpPr>
        <p:spPr>
          <a:xfrm>
            <a:off x="4387713" y="6388100"/>
            <a:ext cx="368574" cy="360822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_Office Theme" showMasterSp="0">
  <p:cSld name="2_Office Theme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Google Shape;30;p37"/>
          <p:cNvCxnSpPr/>
          <p:nvPr/>
        </p:nvCxnSpPr>
        <p:spPr>
          <a:xfrm>
            <a:off x="539750" y="6248400"/>
            <a:ext cx="8064500" cy="1588"/>
          </a:xfrm>
          <a:prstGeom prst="straightConnector1">
            <a:avLst/>
          </a:prstGeom>
          <a:noFill/>
          <a:ln cap="flat" cmpd="sng" w="9525">
            <a:solidFill>
              <a:srgbClr val="005B7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1" name="Google Shape;31;p37"/>
          <p:cNvSpPr txBox="1"/>
          <p:nvPr/>
        </p:nvSpPr>
        <p:spPr>
          <a:xfrm>
            <a:off x="539750" y="6382543"/>
            <a:ext cx="6146800" cy="13970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89999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B7C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005B7C"/>
                </a:solidFill>
                <a:latin typeface="Arial"/>
                <a:ea typeface="Arial"/>
                <a:cs typeface="Arial"/>
                <a:sym typeface="Arial"/>
              </a:rPr>
              <a:t>Vertebrate Resequencing Informatics	5</a:t>
            </a:r>
            <a:r>
              <a:rPr b="0" baseline="30000" i="0" lang="en-US" sz="1000" u="none" cap="none" strike="noStrike">
                <a:solidFill>
                  <a:srgbClr val="005B7C"/>
                </a:solidFill>
                <a:latin typeface="Arial"/>
                <a:ea typeface="Arial"/>
                <a:cs typeface="Arial"/>
                <a:sym typeface="Arial"/>
              </a:rPr>
              <a:t>th</a:t>
            </a:r>
            <a:r>
              <a:rPr b="0" i="0" lang="en-US" sz="1000" u="none" cap="none" strike="noStrike">
                <a:solidFill>
                  <a:srgbClr val="005B7C"/>
                </a:solidFill>
                <a:latin typeface="Arial"/>
                <a:ea typeface="Arial"/>
                <a:cs typeface="Arial"/>
                <a:sym typeface="Arial"/>
              </a:rPr>
              <a:t> October, 2012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image.png" id="32" name="Google Shape;32;p3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20000" y="6278562"/>
            <a:ext cx="990600" cy="292101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37"/>
          <p:cNvSpPr txBox="1"/>
          <p:nvPr>
            <p:ph type="title"/>
          </p:nvPr>
        </p:nvSpPr>
        <p:spPr>
          <a:xfrm>
            <a:off x="457200" y="79375"/>
            <a:ext cx="8223250" cy="15255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34" name="Google Shape;34;p37"/>
          <p:cNvSpPr txBox="1"/>
          <p:nvPr>
            <p:ph idx="1" type="body"/>
          </p:nvPr>
        </p:nvSpPr>
        <p:spPr>
          <a:xfrm>
            <a:off x="457200" y="1604962"/>
            <a:ext cx="8040688" cy="52530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1400"/>
              </a:spcBef>
              <a:spcAft>
                <a:spcPts val="0"/>
              </a:spcAft>
              <a:buSzPts val="1800"/>
              <a:buNone/>
              <a:defRPr/>
            </a:lvl1pPr>
            <a:lvl2pPr indent="-228600" lvl="1" marL="914400" algn="l">
              <a:lnSpc>
                <a:spcPct val="93000"/>
              </a:lnSpc>
              <a:spcBef>
                <a:spcPts val="1100"/>
              </a:spcBef>
              <a:spcAft>
                <a:spcPts val="0"/>
              </a:spcAft>
              <a:buSzPts val="1800"/>
              <a:buNone/>
              <a:defRPr/>
            </a:lvl2pPr>
            <a:lvl3pPr indent="-228600" lvl="2" marL="1371600" algn="l">
              <a:lnSpc>
                <a:spcPct val="93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93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93000"/>
              </a:lnSpc>
              <a:spcBef>
                <a:spcPts val="20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93000"/>
              </a:lnSpc>
              <a:spcBef>
                <a:spcPts val="140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93000"/>
              </a:lnSpc>
              <a:spcBef>
                <a:spcPts val="140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93000"/>
              </a:lnSpc>
              <a:spcBef>
                <a:spcPts val="140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93000"/>
              </a:lnSpc>
              <a:spcBef>
                <a:spcPts val="140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5" name="Google Shape;35;p37"/>
          <p:cNvSpPr txBox="1"/>
          <p:nvPr>
            <p:ph idx="12" type="sldNum"/>
          </p:nvPr>
        </p:nvSpPr>
        <p:spPr>
          <a:xfrm>
            <a:off x="7523162" y="6246812"/>
            <a:ext cx="190501" cy="1956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_Office Theme" showMasterSp="0">
  <p:cSld name="3_Office Theme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38"/>
          <p:cNvSpPr txBox="1"/>
          <p:nvPr>
            <p:ph type="title"/>
          </p:nvPr>
        </p:nvSpPr>
        <p:spPr>
          <a:xfrm>
            <a:off x="457200" y="92074"/>
            <a:ext cx="8229600" cy="1508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>
            <a:lvl1pPr lvl="0" marR="40639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Helvetica Neue Light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38" name="Google Shape;38;p38"/>
          <p:cNvSpPr txBox="1"/>
          <p:nvPr>
            <p:ph idx="1" type="body"/>
          </p:nvPr>
        </p:nvSpPr>
        <p:spPr>
          <a:xfrm>
            <a:off x="457200" y="1600200"/>
            <a:ext cx="8229600" cy="52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-431800" lvl="0" marL="457200" marR="40639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3200"/>
              <a:buFont typeface="Arial"/>
              <a:buChar char="•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406400" lvl="1" marL="914400" marR="406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Font typeface="Arial"/>
              <a:buChar char="–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381000" lvl="2" marL="1371600" marR="40639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400"/>
              <a:buFont typeface="Arial"/>
              <a:buChar char="•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355600" lvl="3" marL="1828800" marR="40639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Font typeface="Arial"/>
              <a:buChar char="–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355600" lvl="4" marL="2286000" marR="40639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Font typeface="Arial"/>
              <a:buChar char="»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228600" lvl="5" marL="2743200" algn="l">
              <a:lnSpc>
                <a:spcPct val="93000"/>
              </a:lnSpc>
              <a:spcBef>
                <a:spcPts val="140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93000"/>
              </a:lnSpc>
              <a:spcBef>
                <a:spcPts val="140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93000"/>
              </a:lnSpc>
              <a:spcBef>
                <a:spcPts val="140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93000"/>
              </a:lnSpc>
              <a:spcBef>
                <a:spcPts val="140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9" name="Google Shape;39;p38"/>
          <p:cNvSpPr txBox="1"/>
          <p:nvPr>
            <p:ph idx="12" type="sldNum"/>
          </p:nvPr>
        </p:nvSpPr>
        <p:spPr>
          <a:xfrm>
            <a:off x="7478115" y="6399212"/>
            <a:ext cx="283770" cy="2794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B9B9B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9B9B9B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B9B9B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9B9B9B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B9B9B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9B9B9B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B9B9B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9B9B9B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B9B9B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9B9B9B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B9B9B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9B9B9B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B9B9B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9B9B9B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B9B9B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9B9B9B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B9B9B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9B9B9B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_Office Theme" showMasterSp="0">
  <p:cSld name="4_Office Theme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9"/>
          <p:cNvSpPr txBox="1"/>
          <p:nvPr>
            <p:ph type="title"/>
          </p:nvPr>
        </p:nvSpPr>
        <p:spPr>
          <a:xfrm>
            <a:off x="457200" y="92074"/>
            <a:ext cx="8229600" cy="1508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>
            <a:lvl1pPr lvl="0" marR="40639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Helvetica Neue Light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42" name="Google Shape;42;p39"/>
          <p:cNvSpPr txBox="1"/>
          <p:nvPr>
            <p:ph idx="1" type="body"/>
          </p:nvPr>
        </p:nvSpPr>
        <p:spPr>
          <a:xfrm>
            <a:off x="457200" y="1600200"/>
            <a:ext cx="8229600" cy="52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-431800" lvl="0" marL="457200" marR="40639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3200"/>
              <a:buFont typeface="Arial"/>
              <a:buChar char="•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406400" lvl="1" marL="914400" marR="406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Font typeface="Arial"/>
              <a:buChar char="–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381000" lvl="2" marL="1371600" marR="40639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400"/>
              <a:buFont typeface="Arial"/>
              <a:buChar char="•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355600" lvl="3" marL="1828800" marR="40639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Font typeface="Arial"/>
              <a:buChar char="–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355600" lvl="4" marL="2286000" marR="40639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Font typeface="Arial"/>
              <a:buChar char="»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228600" lvl="5" marL="2743200" algn="l">
              <a:lnSpc>
                <a:spcPct val="93000"/>
              </a:lnSpc>
              <a:spcBef>
                <a:spcPts val="140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93000"/>
              </a:lnSpc>
              <a:spcBef>
                <a:spcPts val="140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93000"/>
              </a:lnSpc>
              <a:spcBef>
                <a:spcPts val="140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93000"/>
              </a:lnSpc>
              <a:spcBef>
                <a:spcPts val="140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43" name="Google Shape;43;p39"/>
          <p:cNvSpPr txBox="1"/>
          <p:nvPr>
            <p:ph idx="12" type="sldNum"/>
          </p:nvPr>
        </p:nvSpPr>
        <p:spPr>
          <a:xfrm>
            <a:off x="7478092" y="6401705"/>
            <a:ext cx="283816" cy="274415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B9B9B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B9B9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B9B9B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B9B9B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B9B9B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B9B9B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B9B9B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B9B9B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B9B9B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B9B9B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B9B9B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B9B9B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B9B9B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B9B9B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B9B9B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B9B9B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B9B9B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B9B9B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_Office Theme" showMasterSp="0">
  <p:cSld name="5_Office Theme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40"/>
          <p:cNvSpPr txBox="1"/>
          <p:nvPr>
            <p:ph type="title"/>
          </p:nvPr>
        </p:nvSpPr>
        <p:spPr>
          <a:xfrm>
            <a:off x="457200" y="92074"/>
            <a:ext cx="8229600" cy="1508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>
            <a:lvl1pPr lvl="0" marR="40639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Helvetica Neue Light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46" name="Google Shape;46;p40"/>
          <p:cNvSpPr txBox="1"/>
          <p:nvPr>
            <p:ph idx="1" type="body"/>
          </p:nvPr>
        </p:nvSpPr>
        <p:spPr>
          <a:xfrm>
            <a:off x="457200" y="1600200"/>
            <a:ext cx="8229600" cy="52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-431800" lvl="0" marL="457200" marR="40639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3200"/>
              <a:buFont typeface="Arial"/>
              <a:buChar char="•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406400" lvl="1" marL="914400" marR="406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Font typeface="Arial"/>
              <a:buChar char="–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381000" lvl="2" marL="1371600" marR="40639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400"/>
              <a:buFont typeface="Arial"/>
              <a:buChar char="•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355600" lvl="3" marL="1828800" marR="40639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Font typeface="Arial"/>
              <a:buChar char="–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355600" lvl="4" marL="2286000" marR="40639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Font typeface="Arial"/>
              <a:buChar char="»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228600" lvl="5" marL="2743200" algn="l">
              <a:lnSpc>
                <a:spcPct val="93000"/>
              </a:lnSpc>
              <a:spcBef>
                <a:spcPts val="140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93000"/>
              </a:lnSpc>
              <a:spcBef>
                <a:spcPts val="140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93000"/>
              </a:lnSpc>
              <a:spcBef>
                <a:spcPts val="140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93000"/>
              </a:lnSpc>
              <a:spcBef>
                <a:spcPts val="140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47" name="Google Shape;47;p40"/>
          <p:cNvSpPr txBox="1"/>
          <p:nvPr>
            <p:ph idx="12" type="sldNum"/>
          </p:nvPr>
        </p:nvSpPr>
        <p:spPr>
          <a:xfrm>
            <a:off x="7478092" y="6401705"/>
            <a:ext cx="283816" cy="274415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B9B9B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B9B9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B9B9B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B9B9B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B9B9B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B9B9B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B9B9B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B9B9B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B9B9B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B9B9B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B9B9B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B9B9B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B9B9B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B9B9B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B9B9B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B9B9B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B9B9B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B9B9B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6_Office Theme" showMasterSp="0">
  <p:cSld name="6_Office Theme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41"/>
          <p:cNvSpPr txBox="1"/>
          <p:nvPr>
            <p:ph type="title"/>
          </p:nvPr>
        </p:nvSpPr>
        <p:spPr>
          <a:xfrm>
            <a:off x="457200" y="92074"/>
            <a:ext cx="8229600" cy="1508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>
            <a:lvl1pPr lvl="0" marR="40639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Helvetica Neue Light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50" name="Google Shape;50;p41"/>
          <p:cNvSpPr txBox="1"/>
          <p:nvPr>
            <p:ph idx="1" type="body"/>
          </p:nvPr>
        </p:nvSpPr>
        <p:spPr>
          <a:xfrm>
            <a:off x="457200" y="1600200"/>
            <a:ext cx="8229600" cy="52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-431800" lvl="0" marL="457200" marR="40639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3200"/>
              <a:buFont typeface="Arial"/>
              <a:buChar char="•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406400" lvl="1" marL="914400" marR="406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Font typeface="Arial"/>
              <a:buChar char="–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381000" lvl="2" marL="1371600" marR="40639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400"/>
              <a:buFont typeface="Arial"/>
              <a:buChar char="•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355600" lvl="3" marL="1828800" marR="40639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Font typeface="Arial"/>
              <a:buChar char="–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355600" lvl="4" marL="2286000" marR="40639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Font typeface="Arial"/>
              <a:buChar char="»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228600" lvl="5" marL="2743200" algn="l">
              <a:lnSpc>
                <a:spcPct val="93000"/>
              </a:lnSpc>
              <a:spcBef>
                <a:spcPts val="140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93000"/>
              </a:lnSpc>
              <a:spcBef>
                <a:spcPts val="140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93000"/>
              </a:lnSpc>
              <a:spcBef>
                <a:spcPts val="140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93000"/>
              </a:lnSpc>
              <a:spcBef>
                <a:spcPts val="140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51" name="Google Shape;51;p41"/>
          <p:cNvSpPr txBox="1"/>
          <p:nvPr>
            <p:ph idx="12" type="sldNum"/>
          </p:nvPr>
        </p:nvSpPr>
        <p:spPr>
          <a:xfrm>
            <a:off x="7478092" y="6401705"/>
            <a:ext cx="283816" cy="274415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B9B9B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B9B9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B9B9B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B9B9B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B9B9B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B9B9B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B9B9B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B9B9B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B9B9B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B9B9B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B9B9B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B9B9B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B9B9B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B9B9B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B9B9B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B9B9B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B9B9B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B9B9B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7_Office Theme" showMasterSp="0">
  <p:cSld name="7_Office Theme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42"/>
          <p:cNvSpPr txBox="1"/>
          <p:nvPr>
            <p:ph type="title"/>
          </p:nvPr>
        </p:nvSpPr>
        <p:spPr>
          <a:xfrm>
            <a:off x="457200" y="92074"/>
            <a:ext cx="8229600" cy="1508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>
            <a:lvl1pPr lvl="0" marR="40639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Helvetica Neue Light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54" name="Google Shape;54;p42"/>
          <p:cNvSpPr txBox="1"/>
          <p:nvPr>
            <p:ph idx="1" type="body"/>
          </p:nvPr>
        </p:nvSpPr>
        <p:spPr>
          <a:xfrm>
            <a:off x="457200" y="1600200"/>
            <a:ext cx="8229600" cy="52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-431800" lvl="0" marL="457200" marR="40639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3200"/>
              <a:buFont typeface="Arial"/>
              <a:buChar char="•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406400" lvl="1" marL="914400" marR="406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Font typeface="Arial"/>
              <a:buChar char="–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381000" lvl="2" marL="1371600" marR="40639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400"/>
              <a:buFont typeface="Arial"/>
              <a:buChar char="•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355600" lvl="3" marL="1828800" marR="40639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Font typeface="Arial"/>
              <a:buChar char="–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355600" lvl="4" marL="2286000" marR="40639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Font typeface="Arial"/>
              <a:buChar char="»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228600" lvl="5" marL="2743200" algn="l">
              <a:lnSpc>
                <a:spcPct val="93000"/>
              </a:lnSpc>
              <a:spcBef>
                <a:spcPts val="140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93000"/>
              </a:lnSpc>
              <a:spcBef>
                <a:spcPts val="140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93000"/>
              </a:lnSpc>
              <a:spcBef>
                <a:spcPts val="140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93000"/>
              </a:lnSpc>
              <a:spcBef>
                <a:spcPts val="140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55" name="Google Shape;55;p42"/>
          <p:cNvSpPr txBox="1"/>
          <p:nvPr>
            <p:ph idx="12" type="sldNum"/>
          </p:nvPr>
        </p:nvSpPr>
        <p:spPr>
          <a:xfrm>
            <a:off x="7478092" y="6401705"/>
            <a:ext cx="283816" cy="274415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B9B9B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B9B9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B9B9B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B9B9B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B9B9B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B9B9B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B9B9B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B9B9B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B9B9B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B9B9B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B9B9B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B9B9B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B9B9B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B9B9B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B9B9B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B9B9B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B9B9B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B9B9B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8.xml"/><Relationship Id="rId22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19.xml"/><Relationship Id="rId24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1.xml"/><Relationship Id="rId1" Type="http://schemas.openxmlformats.org/officeDocument/2006/relationships/image" Target="../media/image3.png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26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5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29" Type="http://schemas.openxmlformats.org/officeDocument/2006/relationships/slideLayout" Target="../slideLayouts/slideLayout27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31" Type="http://schemas.openxmlformats.org/officeDocument/2006/relationships/slideLayout" Target="../slideLayouts/slideLayout29.xml"/><Relationship Id="rId30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32" Type="http://schemas.openxmlformats.org/officeDocument/2006/relationships/theme" Target="../theme/theme2.xml"/><Relationship Id="rId1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0.xml"/><Relationship Id="rId15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4.xml"/><Relationship Id="rId19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3"/>
          <p:cNvSpPr/>
          <p:nvPr/>
        </p:nvSpPr>
        <p:spPr>
          <a:xfrm>
            <a:off x="539750" y="6597650"/>
            <a:ext cx="8062913" cy="69850"/>
          </a:xfrm>
          <a:prstGeom prst="rect">
            <a:avLst/>
          </a:prstGeom>
          <a:solidFill>
            <a:srgbClr val="005B7C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40639" marR="40639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" name="Google Shape;7;p33"/>
          <p:cNvCxnSpPr/>
          <p:nvPr/>
        </p:nvCxnSpPr>
        <p:spPr>
          <a:xfrm>
            <a:off x="539750" y="6248400"/>
            <a:ext cx="8064500" cy="1588"/>
          </a:xfrm>
          <a:prstGeom prst="straightConnector1">
            <a:avLst/>
          </a:prstGeom>
          <a:noFill/>
          <a:ln cap="flat" cmpd="sng" w="9525">
            <a:solidFill>
              <a:srgbClr val="005B7C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descr="image.png" id="8" name="Google Shape;8;p3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20000" y="6278562"/>
            <a:ext cx="990600" cy="292101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33"/>
          <p:cNvSpPr/>
          <p:nvPr/>
        </p:nvSpPr>
        <p:spPr>
          <a:xfrm>
            <a:off x="611187" y="6597650"/>
            <a:ext cx="8062913" cy="69850"/>
          </a:xfrm>
          <a:prstGeom prst="rect">
            <a:avLst/>
          </a:prstGeom>
          <a:solidFill>
            <a:srgbClr val="005B7C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40639" marR="40639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" name="Google Shape;10;p33"/>
          <p:cNvCxnSpPr/>
          <p:nvPr/>
        </p:nvCxnSpPr>
        <p:spPr>
          <a:xfrm>
            <a:off x="611187" y="6248400"/>
            <a:ext cx="8064501" cy="1588"/>
          </a:xfrm>
          <a:prstGeom prst="straightConnector1">
            <a:avLst/>
          </a:prstGeom>
          <a:noFill/>
          <a:ln cap="flat" cmpd="sng" w="9525">
            <a:solidFill>
              <a:srgbClr val="005B7C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11" name="Google Shape;11;p33"/>
          <p:cNvCxnSpPr/>
          <p:nvPr/>
        </p:nvCxnSpPr>
        <p:spPr>
          <a:xfrm>
            <a:off x="731837" y="3213100"/>
            <a:ext cx="7907338" cy="1588"/>
          </a:xfrm>
          <a:prstGeom prst="straightConnector1">
            <a:avLst/>
          </a:prstGeom>
          <a:noFill/>
          <a:ln cap="flat" cmpd="sng" w="9525">
            <a:solidFill>
              <a:srgbClr val="005B7C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12" name="Google Shape;12;p33"/>
          <p:cNvSpPr/>
          <p:nvPr/>
        </p:nvSpPr>
        <p:spPr>
          <a:xfrm>
            <a:off x="731837" y="2057400"/>
            <a:ext cx="7885113" cy="912813"/>
          </a:xfrm>
          <a:prstGeom prst="rect">
            <a:avLst/>
          </a:prstGeom>
          <a:solidFill>
            <a:srgbClr val="005B7C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40639" marR="40639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3;p33"/>
          <p:cNvSpPr txBox="1"/>
          <p:nvPr/>
        </p:nvSpPr>
        <p:spPr>
          <a:xfrm>
            <a:off x="649287" y="6368256"/>
            <a:ext cx="6146801" cy="13970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89999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B7C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005B7C"/>
                </a:solidFill>
                <a:latin typeface="Arial"/>
                <a:ea typeface="Arial"/>
                <a:cs typeface="Arial"/>
                <a:sym typeface="Arial"/>
              </a:rPr>
              <a:t>Vertebrate Resequencing Informatics	5th October, 2012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image.png" id="14" name="Google Shape;14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096000" y="3733800"/>
            <a:ext cx="2476500" cy="72390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33"/>
          <p:cNvSpPr txBox="1"/>
          <p:nvPr>
            <p:ph type="title"/>
          </p:nvPr>
        </p:nvSpPr>
        <p:spPr>
          <a:xfrm>
            <a:off x="457200" y="74612"/>
            <a:ext cx="8218488" cy="153035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" name="Google Shape;16;p33"/>
          <p:cNvSpPr txBox="1"/>
          <p:nvPr>
            <p:ph idx="1" type="body"/>
          </p:nvPr>
        </p:nvSpPr>
        <p:spPr>
          <a:xfrm>
            <a:off x="457200" y="1604962"/>
            <a:ext cx="8034338" cy="52530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93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3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Times New Roman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3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3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 New Roman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3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 New Roman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93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93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93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93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" name="Google Shape;17;p33"/>
          <p:cNvSpPr txBox="1"/>
          <p:nvPr>
            <p:ph idx="12" type="sldNum"/>
          </p:nvPr>
        </p:nvSpPr>
        <p:spPr>
          <a:xfrm>
            <a:off x="4387713" y="6388100"/>
            <a:ext cx="368574" cy="360822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  <p:sldLayoutId id="2147483674" r:id="rId28"/>
    <p:sldLayoutId id="2147483675" r:id="rId29"/>
    <p:sldLayoutId id="2147483676" r:id="rId30"/>
    <p:sldLayoutId id="2147483677" r:id="rId3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mailto:sam68@cam.ac.uk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6.png"/><Relationship Id="rId4" Type="http://schemas.openxmlformats.org/officeDocument/2006/relationships/image" Target="../media/image67.png"/><Relationship Id="rId5" Type="http://schemas.openxmlformats.org/officeDocument/2006/relationships/image" Target="../media/image1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1.png"/><Relationship Id="rId4" Type="http://schemas.openxmlformats.org/officeDocument/2006/relationships/image" Target="../media/image25.png"/><Relationship Id="rId5" Type="http://schemas.openxmlformats.org/officeDocument/2006/relationships/image" Target="../media/image20.png"/><Relationship Id="rId6" Type="http://schemas.openxmlformats.org/officeDocument/2006/relationships/image" Target="../media/image17.png"/><Relationship Id="rId7" Type="http://schemas.openxmlformats.org/officeDocument/2006/relationships/image" Target="../media/image2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1.png"/><Relationship Id="rId4" Type="http://schemas.openxmlformats.org/officeDocument/2006/relationships/image" Target="../media/image22.png"/><Relationship Id="rId5" Type="http://schemas.openxmlformats.org/officeDocument/2006/relationships/image" Target="../media/image3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8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9.gif"/><Relationship Id="rId4" Type="http://schemas.openxmlformats.org/officeDocument/2006/relationships/image" Target="../media/image3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6.png"/><Relationship Id="rId4" Type="http://schemas.openxmlformats.org/officeDocument/2006/relationships/image" Target="../media/image32.png"/><Relationship Id="rId5" Type="http://schemas.openxmlformats.org/officeDocument/2006/relationships/image" Target="../media/image31.png"/><Relationship Id="rId6" Type="http://schemas.openxmlformats.org/officeDocument/2006/relationships/image" Target="../media/image6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6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7.png"/><Relationship Id="rId4" Type="http://schemas.openxmlformats.org/officeDocument/2006/relationships/image" Target="../media/image4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8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Relationship Id="rId5" Type="http://schemas.openxmlformats.org/officeDocument/2006/relationships/image" Target="../media/image39.png"/><Relationship Id="rId6" Type="http://schemas.openxmlformats.org/officeDocument/2006/relationships/image" Target="../media/image40.png"/><Relationship Id="rId7" Type="http://schemas.openxmlformats.org/officeDocument/2006/relationships/image" Target="../media/image60.png"/><Relationship Id="rId8" Type="http://schemas.openxmlformats.org/officeDocument/2006/relationships/image" Target="../media/image4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8.png"/><Relationship Id="rId4" Type="http://schemas.openxmlformats.org/officeDocument/2006/relationships/image" Target="../media/image43.png"/><Relationship Id="rId5" Type="http://schemas.openxmlformats.org/officeDocument/2006/relationships/image" Target="../media/image46.png"/><Relationship Id="rId6" Type="http://schemas.openxmlformats.org/officeDocument/2006/relationships/image" Target="../media/image6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2.png"/><Relationship Id="rId4" Type="http://schemas.openxmlformats.org/officeDocument/2006/relationships/image" Target="../media/image51.png"/><Relationship Id="rId5" Type="http://schemas.openxmlformats.org/officeDocument/2006/relationships/image" Target="../media/image55.png"/><Relationship Id="rId6" Type="http://schemas.openxmlformats.org/officeDocument/2006/relationships/image" Target="../media/image5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16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6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jpg"/><Relationship Id="rId4" Type="http://schemas.openxmlformats.org/officeDocument/2006/relationships/image" Target="../media/image6.jpg"/><Relationship Id="rId5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2.png"/><Relationship Id="rId4" Type="http://schemas.openxmlformats.org/officeDocument/2006/relationships/image" Target="../media/image61.jpg"/><Relationship Id="rId5" Type="http://schemas.openxmlformats.org/officeDocument/2006/relationships/image" Target="../media/image9.png"/><Relationship Id="rId6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"/>
          <p:cNvSpPr txBox="1"/>
          <p:nvPr/>
        </p:nvSpPr>
        <p:spPr>
          <a:xfrm>
            <a:off x="684212" y="1268412"/>
            <a:ext cx="6959601" cy="596901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/>
          <a:p>
            <a:pPr indent="-285750" lvl="0" marL="326390" marR="40639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B7C"/>
              </a:buClr>
              <a:buSzPts val="1600"/>
              <a:buFont typeface="Times New Roman"/>
              <a:buNone/>
            </a:pPr>
            <a:r>
              <a:t/>
            </a:r>
            <a:endParaRPr b="0" i="0" sz="1600" u="none" cap="none" strike="noStrike">
              <a:solidFill>
                <a:srgbClr val="005B7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326390" marR="40639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5B7C"/>
              </a:buClr>
              <a:buSzPts val="1600"/>
              <a:buFont typeface="Times New Roman"/>
              <a:buNone/>
            </a:pPr>
            <a:r>
              <a:rPr b="0" i="0" lang="en-US" sz="1600" u="none" cap="none" strike="noStrike">
                <a:solidFill>
                  <a:srgbClr val="005B7C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1"/>
          <p:cNvSpPr txBox="1"/>
          <p:nvPr/>
        </p:nvSpPr>
        <p:spPr>
          <a:xfrm>
            <a:off x="842175" y="1256715"/>
            <a:ext cx="5924400" cy="414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40639" marR="40639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7697"/>
              </a:buClr>
              <a:buSzPts val="2400"/>
              <a:buFont typeface="Times New Roman"/>
              <a:buNone/>
            </a:pPr>
            <a:r>
              <a:rPr b="0" i="0" lang="en-US" sz="2400" u="none" cap="none" strike="noStrike">
                <a:solidFill>
                  <a:srgbClr val="537697"/>
                </a:solidFill>
                <a:latin typeface="Arial"/>
                <a:ea typeface="Arial"/>
                <a:cs typeface="Arial"/>
                <a:sym typeface="Arial"/>
              </a:rPr>
              <a:t>Wellcome Trust Advance Course: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0639" marR="40639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7697"/>
              </a:buClr>
              <a:buSzPts val="2400"/>
              <a:buFont typeface="Times New Roman"/>
              <a:buNone/>
            </a:pPr>
            <a:r>
              <a:rPr b="0" i="0" lang="en-US" sz="2400" u="none" cap="none" strike="noStrike">
                <a:solidFill>
                  <a:srgbClr val="537697"/>
                </a:solidFill>
                <a:latin typeface="Arial"/>
                <a:ea typeface="Arial"/>
                <a:cs typeface="Arial"/>
                <a:sym typeface="Arial"/>
              </a:rPr>
              <a:t>Module 8: Genome assembly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0639" marR="40639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7697"/>
              </a:buClr>
              <a:buSzPts val="1600"/>
              <a:buFont typeface="Times New Roman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0639" marR="40639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7697"/>
              </a:buClr>
              <a:buSzPts val="1600"/>
              <a:buFont typeface="Times New Roman"/>
              <a:buNone/>
            </a:pPr>
            <a:r>
              <a:t/>
            </a:r>
            <a:endParaRPr b="0" i="0" sz="1600" u="none" cap="none" strike="noStrike">
              <a:solidFill>
                <a:srgbClr val="53769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0639" marR="40639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7697"/>
              </a:buClr>
              <a:buSzPts val="1600"/>
              <a:buFont typeface="Times New Roman"/>
              <a:buNone/>
            </a:pPr>
            <a:r>
              <a:rPr lang="en-US" sz="1600">
                <a:solidFill>
                  <a:srgbClr val="537697"/>
                </a:solidFill>
              </a:rPr>
              <a:t>Thomas Keane</a:t>
            </a:r>
            <a:endParaRPr b="0" i="0" sz="1600" u="none" cap="none" strike="noStrike">
              <a:solidFill>
                <a:srgbClr val="53769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0638" marR="4063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7697"/>
              </a:buClr>
              <a:buSzPts val="1600"/>
              <a:buFont typeface="Times New Roman"/>
              <a:buNone/>
            </a:pPr>
            <a:r>
              <a:rPr lang="en-US" sz="1600">
                <a:solidFill>
                  <a:srgbClr val="537697"/>
                </a:solidFill>
              </a:rPr>
              <a:t>EMBL-EBI</a:t>
            </a:r>
            <a:endParaRPr sz="1600">
              <a:solidFill>
                <a:srgbClr val="537697"/>
              </a:solidFill>
            </a:endParaRPr>
          </a:p>
          <a:p>
            <a:pPr indent="0" lvl="0" marL="40638" marR="4063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7697"/>
              </a:buClr>
              <a:buSzPts val="1600"/>
              <a:buFont typeface="Times New Roman"/>
              <a:buNone/>
            </a:pPr>
            <a:r>
              <a:rPr lang="en-US" sz="1600">
                <a:solidFill>
                  <a:srgbClr val="537697"/>
                </a:solidFill>
              </a:rPr>
              <a:t>tk2@ebi.ac.uk</a:t>
            </a:r>
            <a:endParaRPr sz="1600">
              <a:solidFill>
                <a:srgbClr val="537697"/>
              </a:solidFill>
            </a:endParaRPr>
          </a:p>
          <a:p>
            <a:pPr indent="0" lvl="0" marL="40638" marR="4063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7697"/>
              </a:buClr>
              <a:buSzPts val="1600"/>
              <a:buFont typeface="Times New Roman"/>
              <a:buNone/>
            </a:pPr>
            <a:r>
              <a:t/>
            </a:r>
            <a:endParaRPr sz="1600">
              <a:solidFill>
                <a:srgbClr val="537697"/>
              </a:solidFill>
            </a:endParaRPr>
          </a:p>
          <a:p>
            <a:pPr indent="0" lvl="0" marL="40639" marR="40639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7697"/>
              </a:buClr>
              <a:buSzPts val="1600"/>
              <a:buFont typeface="Times New Roman"/>
              <a:buNone/>
            </a:pPr>
            <a:r>
              <a:rPr b="0" i="0" lang="en-US" sz="1600" u="none" cap="none" strike="noStrike">
                <a:solidFill>
                  <a:srgbClr val="537697"/>
                </a:solidFill>
                <a:latin typeface="Arial"/>
                <a:ea typeface="Arial"/>
                <a:cs typeface="Arial"/>
                <a:sym typeface="Arial"/>
              </a:rPr>
              <a:t>Shane McCarthy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0639" marR="40639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7697"/>
              </a:buClr>
              <a:buSzPts val="1600"/>
              <a:buFont typeface="Times New Roman"/>
              <a:buNone/>
            </a:pPr>
            <a:r>
              <a:rPr b="0" i="0" lang="en-US" sz="1600" u="none" cap="none" strike="noStrike">
                <a:solidFill>
                  <a:srgbClr val="537697"/>
                </a:solidFill>
                <a:latin typeface="Arial"/>
                <a:ea typeface="Arial"/>
                <a:cs typeface="Arial"/>
                <a:sym typeface="Arial"/>
              </a:rPr>
              <a:t>Department of Genetics, University of </a:t>
            </a:r>
            <a:r>
              <a:rPr lang="en-US" sz="1600">
                <a:solidFill>
                  <a:srgbClr val="537697"/>
                </a:solidFill>
              </a:rPr>
              <a:t>Cambridge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0639" marR="40639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7697"/>
              </a:buClr>
              <a:buSzPts val="1600"/>
              <a:buFont typeface="Times New Roman"/>
              <a:buNone/>
            </a:pPr>
            <a:r>
              <a:rPr b="0" i="0" lang="en-US" sz="1600" cap="none" strike="noStrike">
                <a:solidFill>
                  <a:srgbClr val="537697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/>
              </a:rPr>
              <a:t>sam68@cam.ac.uk</a:t>
            </a:r>
            <a:endParaRPr b="0" i="0" sz="1400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5" name="Google Shape;135;p1"/>
          <p:cNvCxnSpPr/>
          <p:nvPr/>
        </p:nvCxnSpPr>
        <p:spPr>
          <a:xfrm>
            <a:off x="904143" y="2586912"/>
            <a:ext cx="4542000" cy="0"/>
          </a:xfrm>
          <a:prstGeom prst="straightConnector1">
            <a:avLst/>
          </a:prstGeom>
          <a:noFill/>
          <a:ln cap="flat" cmpd="sng" w="9525">
            <a:solidFill>
              <a:srgbClr val="30729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6" name="Google Shape;136;p1"/>
          <p:cNvSpPr/>
          <p:nvPr/>
        </p:nvSpPr>
        <p:spPr>
          <a:xfrm>
            <a:off x="4762" y="6563879"/>
            <a:ext cx="9134476" cy="292773"/>
          </a:xfrm>
          <a:prstGeom prst="rect">
            <a:avLst/>
          </a:prstGeom>
          <a:solidFill>
            <a:srgbClr val="307296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40639" marR="40639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17" name="Google Shape;217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19766" y="1062078"/>
            <a:ext cx="5798464" cy="2627591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10"/>
          <p:cNvSpPr txBox="1"/>
          <p:nvPr/>
        </p:nvSpPr>
        <p:spPr>
          <a:xfrm>
            <a:off x="327968" y="274637"/>
            <a:ext cx="8763001" cy="876301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7697"/>
              </a:buClr>
              <a:buSzPts val="3600"/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53769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Nanopore sequencing and assembly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10"/>
          <p:cNvSpPr/>
          <p:nvPr/>
        </p:nvSpPr>
        <p:spPr>
          <a:xfrm>
            <a:off x="4762" y="6563879"/>
            <a:ext cx="9134476" cy="292773"/>
          </a:xfrm>
          <a:prstGeom prst="rect">
            <a:avLst/>
          </a:prstGeom>
          <a:solidFill>
            <a:srgbClr val="307296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40639" marR="40639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10"/>
          <p:cNvSpPr txBox="1"/>
          <p:nvPr/>
        </p:nvSpPr>
        <p:spPr>
          <a:xfrm>
            <a:off x="285763" y="3867237"/>
            <a:ext cx="3971651" cy="2323813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7697"/>
              </a:buClr>
              <a:buSzPts val="1800"/>
              <a:buFont typeface="Helvetica Neue Light"/>
              <a:buNone/>
            </a:pPr>
            <a:r>
              <a:rPr b="0" i="0" lang="en-US" sz="1800" u="none" cap="none" strike="noStrike">
                <a:solidFill>
                  <a:srgbClr val="53769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Advantages: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1" marL="863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537697"/>
              </a:buClr>
              <a:buSzPts val="1800"/>
              <a:buFont typeface="Helvetica Neue Light"/>
              <a:buChar char="•"/>
            </a:pPr>
            <a:r>
              <a:rPr b="0" i="0" lang="en-US" sz="1800" u="none" cap="none" strike="noStrike">
                <a:solidFill>
                  <a:srgbClr val="53769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Portability and low capital cost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1" marL="863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537697"/>
              </a:buClr>
              <a:buSzPts val="1800"/>
              <a:buFont typeface="Helvetica Neue Light"/>
              <a:buChar char="•"/>
            </a:pPr>
            <a:r>
              <a:rPr b="0" i="0" lang="en-US" sz="1800" u="none" cap="none" strike="noStrike">
                <a:solidFill>
                  <a:srgbClr val="53769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Read lengths up to 1Mbp reported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1" marL="863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537697"/>
              </a:buClr>
              <a:buSzPts val="1800"/>
              <a:buFont typeface="Helvetica Neue Light"/>
              <a:buChar char="•"/>
            </a:pPr>
            <a:r>
              <a:rPr b="0" i="0" lang="en-US" sz="1800" u="none" cap="none" strike="noStrike">
                <a:solidFill>
                  <a:srgbClr val="53769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Base modification detection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1" marL="863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537697"/>
              </a:buClr>
              <a:buSzPts val="1800"/>
              <a:buFont typeface="Helvetica Neue Light"/>
              <a:buChar char="•"/>
            </a:pPr>
            <a:r>
              <a:rPr b="0" i="0" lang="en-US" sz="1800" u="none" cap="none" strike="noStrike">
                <a:solidFill>
                  <a:srgbClr val="53769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Sequence RNA directly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10"/>
          <p:cNvSpPr txBox="1"/>
          <p:nvPr/>
        </p:nvSpPr>
        <p:spPr>
          <a:xfrm>
            <a:off x="276790" y="6217763"/>
            <a:ext cx="2739926" cy="2794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Slides from Ira Hall, via Jared Simpson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10"/>
          <p:cNvSpPr txBox="1"/>
          <p:nvPr/>
        </p:nvSpPr>
        <p:spPr>
          <a:xfrm>
            <a:off x="4266751" y="3869532"/>
            <a:ext cx="4329207" cy="2384963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7697"/>
              </a:buClr>
              <a:buSzPts val="1800"/>
              <a:buFont typeface="Helvetica Neue Light"/>
              <a:buNone/>
            </a:pPr>
            <a:r>
              <a:rPr b="0" i="0" lang="en-US" sz="1800" u="none" cap="none" strike="noStrike">
                <a:solidFill>
                  <a:srgbClr val="53769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Disadvantages: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1" marL="863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537697"/>
              </a:buClr>
              <a:buSzPts val="1800"/>
              <a:buFont typeface="Helvetica Neue Light"/>
              <a:buChar char="•"/>
            </a:pPr>
            <a:r>
              <a:rPr b="0" i="0" lang="en-US" sz="1800" u="none" cap="none" strike="noStrike">
                <a:solidFill>
                  <a:srgbClr val="53769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High error rate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1" marL="863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537697"/>
              </a:buClr>
              <a:buSzPts val="1800"/>
              <a:buFont typeface="Helvetica Neue Light"/>
              <a:buChar char="•"/>
            </a:pPr>
            <a:r>
              <a:rPr b="0" i="0" lang="en-US" sz="1800" u="none" cap="none" strike="noStrike">
                <a:solidFill>
                  <a:srgbClr val="53769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Systematic errors around homopolymers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1"/>
          <p:cNvSpPr txBox="1"/>
          <p:nvPr/>
        </p:nvSpPr>
        <p:spPr>
          <a:xfrm>
            <a:off x="317500" y="274637"/>
            <a:ext cx="8763000" cy="876301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7697"/>
              </a:buClr>
              <a:buSzPts val="3600"/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53769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Read clouds or linked reads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Image" id="228" name="Google Shape;228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4991" y="1243931"/>
            <a:ext cx="5880618" cy="389040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10x_Genomics_logo.png" id="229" name="Google Shape;229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93175" y="1313886"/>
            <a:ext cx="1356502" cy="8763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30" name="Google Shape;230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74751" y="5227489"/>
            <a:ext cx="5308601" cy="1498601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11"/>
          <p:cNvSpPr txBox="1"/>
          <p:nvPr/>
        </p:nvSpPr>
        <p:spPr>
          <a:xfrm>
            <a:off x="5690677" y="5694023"/>
            <a:ext cx="3109575" cy="8128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Yeo S, Coombe L, Warren RL, Chu J, Birol I. ARCS: scaffolding genome drafts with linked reads. Bioinformatics. 2018.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p11"/>
          <p:cNvSpPr txBox="1"/>
          <p:nvPr/>
        </p:nvSpPr>
        <p:spPr>
          <a:xfrm>
            <a:off x="6136680" y="2856211"/>
            <a:ext cx="2899813" cy="2832188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7697"/>
              </a:buClr>
              <a:buSzPts val="1700"/>
              <a:buFont typeface="Helvetica Neue Light"/>
              <a:buNone/>
            </a:pPr>
            <a:r>
              <a:rPr b="0" i="0" lang="en-US" sz="1700" u="none" cap="none" strike="noStrike">
                <a:solidFill>
                  <a:srgbClr val="53769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Longer range “read clouds” e.g. from 10X Genomics Chromium, can bridge bigger repeats/gaps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537697"/>
              </a:buClr>
              <a:buSzPts val="1700"/>
              <a:buFont typeface="Helvetica Neue Light"/>
              <a:buNone/>
            </a:pPr>
            <a:r>
              <a:t/>
            </a:r>
            <a:endParaRPr b="0" i="0" sz="1700" u="none" cap="none" strike="noStrike">
              <a:solidFill>
                <a:srgbClr val="537697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537697"/>
              </a:buClr>
              <a:buSzPts val="1700"/>
              <a:buFont typeface="Helvetica Neue Light"/>
              <a:buNone/>
            </a:pPr>
            <a:r>
              <a:rPr b="0" i="0" lang="en-US" sz="1700" u="none" cap="none" strike="noStrike">
                <a:solidFill>
                  <a:srgbClr val="53769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Multiple reads from  a long ~100kb template sharing a barcode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2"/>
          <p:cNvSpPr txBox="1"/>
          <p:nvPr/>
        </p:nvSpPr>
        <p:spPr>
          <a:xfrm>
            <a:off x="317500" y="274637"/>
            <a:ext cx="8763000" cy="876301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7697"/>
              </a:buClr>
              <a:buSzPts val="3600"/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53769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Hi-C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hic.pdf" id="238" name="Google Shape;238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15785" y="212254"/>
            <a:ext cx="7105972" cy="2146977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12"/>
          <p:cNvSpPr txBox="1"/>
          <p:nvPr/>
        </p:nvSpPr>
        <p:spPr>
          <a:xfrm>
            <a:off x="5454402" y="2336119"/>
            <a:ext cx="3383980" cy="1905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Helvetica Neue"/>
              <a:buNone/>
            </a:pPr>
            <a:r>
              <a:rPr b="0" i="0" lang="en-US" sz="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https://github.com/ArimaGenomics/mapping_pipeline/raw/master/Arima_Mapping_UserGuide.pdf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Image" id="240" name="Google Shape;240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23549" y="3166253"/>
            <a:ext cx="4479720" cy="12191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41" name="Google Shape;241;p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607281" y="2519619"/>
            <a:ext cx="2286603" cy="39734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42" name="Google Shape;242;p1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170178" y="2800886"/>
            <a:ext cx="1683611" cy="29104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43" name="Google Shape;243;p1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570959" y="4544251"/>
            <a:ext cx="5499101" cy="2247901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12"/>
          <p:cNvSpPr txBox="1"/>
          <p:nvPr/>
        </p:nvSpPr>
        <p:spPr>
          <a:xfrm>
            <a:off x="401182" y="2494796"/>
            <a:ext cx="2899813" cy="3553422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7697"/>
              </a:buClr>
              <a:buSzPts val="1700"/>
              <a:buFont typeface="Helvetica Neue Light"/>
              <a:buNone/>
            </a:pPr>
            <a:r>
              <a:rPr b="0" i="0" lang="en-US" sz="1700" u="none" cap="none" strike="noStrike">
                <a:solidFill>
                  <a:srgbClr val="53769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Hi-C “proximity ligation”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537697"/>
              </a:buClr>
              <a:buSzPts val="1700"/>
              <a:buFont typeface="Helvetica Neue Light"/>
              <a:buNone/>
            </a:pPr>
            <a:r>
              <a:rPr b="0" i="0" lang="en-US" sz="1700" u="none" cap="none" strike="noStrike">
                <a:solidFill>
                  <a:srgbClr val="53769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is used to look at local chromatin organisation, but globally most Hi-C links are on the same chromosome, and more are close than distant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537697"/>
              </a:buClr>
              <a:buSzPts val="1700"/>
              <a:buFont typeface="Helvetica Neue Light"/>
              <a:buChar char="•"/>
            </a:pPr>
            <a:r>
              <a:rPr b="0" i="0" lang="en-US" sz="1700" u="none" cap="none" strike="noStrike">
                <a:solidFill>
                  <a:srgbClr val="53769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Automated tools (e.g. SALSA2, 3d-dna)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537697"/>
              </a:buClr>
              <a:buSzPts val="1700"/>
              <a:buFont typeface="Helvetica Neue Light"/>
              <a:buChar char="•"/>
            </a:pPr>
            <a:r>
              <a:rPr b="0" i="0" lang="en-US" sz="1700" u="none" cap="none" strike="noStrike">
                <a:solidFill>
                  <a:srgbClr val="53769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Visualisers (e.g. Juicer, Hi-Glass)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537697"/>
              </a:buClr>
              <a:buSzPts val="1700"/>
              <a:buFont typeface="Helvetica Neue Light"/>
              <a:buChar char="•"/>
            </a:pPr>
            <a:r>
              <a:rPr b="0" i="0" lang="en-US" sz="1700" u="none" cap="none" strike="noStrike">
                <a:solidFill>
                  <a:srgbClr val="53769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Editors (e.g. Juicer, Pretext)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13"/>
          <p:cNvSpPr txBox="1"/>
          <p:nvPr/>
        </p:nvSpPr>
        <p:spPr>
          <a:xfrm>
            <a:off x="317500" y="274637"/>
            <a:ext cx="8763000" cy="876301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7697"/>
              </a:buClr>
              <a:buSzPts val="3600"/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53769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Optical mapping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Image" id="250" name="Google Shape;250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71179" y="1222201"/>
            <a:ext cx="4410816" cy="3368092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13"/>
          <p:cNvSpPr txBox="1"/>
          <p:nvPr/>
        </p:nvSpPr>
        <p:spPr>
          <a:xfrm>
            <a:off x="285763" y="1277092"/>
            <a:ext cx="4294339" cy="500598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Autofit/>
          </a:bodyPr>
          <a:lstStyle/>
          <a:p>
            <a:pPr indent="-228600" lvl="0" marL="2286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537697"/>
              </a:buClr>
              <a:buSzPts val="1700"/>
              <a:buFont typeface="Helvetica Neue Light"/>
              <a:buChar char="•"/>
            </a:pPr>
            <a:r>
              <a:rPr b="0" i="0" lang="en-US" sz="1700" u="none" cap="none" strike="noStrike">
                <a:solidFill>
                  <a:srgbClr val="53769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Isolate high molecular weight DNA fragments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140000"/>
              </a:lnSpc>
              <a:spcBef>
                <a:spcPts val="700"/>
              </a:spcBef>
              <a:spcAft>
                <a:spcPts val="0"/>
              </a:spcAft>
              <a:buClr>
                <a:srgbClr val="537697"/>
              </a:buClr>
              <a:buSzPts val="1700"/>
              <a:buFont typeface="Helvetica Neue Light"/>
              <a:buChar char="•"/>
            </a:pPr>
            <a:r>
              <a:rPr b="0" i="0" lang="en-US" sz="1700" u="none" cap="none" strike="noStrike">
                <a:solidFill>
                  <a:srgbClr val="53769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Label specific sequence motifs across the entire genome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140000"/>
              </a:lnSpc>
              <a:spcBef>
                <a:spcPts val="700"/>
              </a:spcBef>
              <a:spcAft>
                <a:spcPts val="0"/>
              </a:spcAft>
              <a:buClr>
                <a:srgbClr val="537697"/>
              </a:buClr>
              <a:buSzPts val="1700"/>
              <a:buFont typeface="Helvetica Neue Light"/>
              <a:buChar char="•"/>
            </a:pPr>
            <a:r>
              <a:rPr b="0" i="0" lang="en-US" sz="1700" u="none" cap="none" strike="noStrike">
                <a:solidFill>
                  <a:srgbClr val="53769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Linearise and image labelled DNA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140000"/>
              </a:lnSpc>
              <a:spcBef>
                <a:spcPts val="700"/>
              </a:spcBef>
              <a:spcAft>
                <a:spcPts val="0"/>
              </a:spcAft>
              <a:buClr>
                <a:srgbClr val="537697"/>
              </a:buClr>
              <a:buSzPts val="1700"/>
              <a:buFont typeface="Helvetica Neue Light"/>
              <a:buChar char="•"/>
            </a:pPr>
            <a:r>
              <a:rPr b="0" i="0" lang="en-US" sz="1700" u="none" cap="none" strike="noStrike">
                <a:solidFill>
                  <a:srgbClr val="53769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Restriction digest maps give approximate spacing of restriction sites (short sequence motifs), skipping over repeats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140000"/>
              </a:lnSpc>
              <a:spcBef>
                <a:spcPts val="700"/>
              </a:spcBef>
              <a:spcAft>
                <a:spcPts val="0"/>
              </a:spcAft>
              <a:buClr>
                <a:srgbClr val="537697"/>
              </a:buClr>
              <a:buSzPts val="1700"/>
              <a:buFont typeface="Helvetica Neue Light"/>
              <a:buChar char="•"/>
            </a:pPr>
            <a:r>
              <a:rPr b="0" i="0" lang="en-US" sz="1700" u="none" cap="none" strike="noStrike">
                <a:solidFill>
                  <a:srgbClr val="53769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Now scaled up by dedicated optical imaging machines, e.g. BioNano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Image" id="252" name="Google Shape;252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45607" y="5742526"/>
            <a:ext cx="2289674" cy="82847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53" name="Google Shape;253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054171" y="4661556"/>
            <a:ext cx="2871123" cy="21388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14"/>
          <p:cNvSpPr txBox="1"/>
          <p:nvPr/>
        </p:nvSpPr>
        <p:spPr>
          <a:xfrm>
            <a:off x="327968" y="274637"/>
            <a:ext cx="8763001" cy="876301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7697"/>
              </a:buClr>
              <a:buSzPts val="3600"/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53769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Long-range technologies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Google Shape;259;p14"/>
          <p:cNvSpPr/>
          <p:nvPr/>
        </p:nvSpPr>
        <p:spPr>
          <a:xfrm>
            <a:off x="4762" y="6563879"/>
            <a:ext cx="9134476" cy="292773"/>
          </a:xfrm>
          <a:prstGeom prst="rect">
            <a:avLst/>
          </a:prstGeom>
          <a:solidFill>
            <a:srgbClr val="307296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40639" marR="40639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Image" id="260" name="Google Shape;260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074726"/>
            <a:ext cx="9144000" cy="47085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15"/>
          <p:cNvSpPr txBox="1"/>
          <p:nvPr/>
        </p:nvSpPr>
        <p:spPr>
          <a:xfrm>
            <a:off x="327968" y="274637"/>
            <a:ext cx="8763001" cy="876301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7697"/>
              </a:buClr>
              <a:buSzPts val="3600"/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53769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Long-range technologies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p15"/>
          <p:cNvSpPr/>
          <p:nvPr/>
        </p:nvSpPr>
        <p:spPr>
          <a:xfrm>
            <a:off x="4762" y="6563879"/>
            <a:ext cx="9134476" cy="292773"/>
          </a:xfrm>
          <a:prstGeom prst="rect">
            <a:avLst/>
          </a:prstGeom>
          <a:solidFill>
            <a:srgbClr val="307296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40639" marR="40639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Image" id="267" name="Google Shape;267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9852" y="1219398"/>
            <a:ext cx="8504296" cy="420401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68" name="Google Shape;268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40613" y="5580371"/>
            <a:ext cx="2836079" cy="77098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69" name="Google Shape;269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046757" y="6395690"/>
            <a:ext cx="1393886" cy="1444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6"/>
          <p:cNvSpPr txBox="1"/>
          <p:nvPr/>
        </p:nvSpPr>
        <p:spPr>
          <a:xfrm>
            <a:off x="327968" y="274637"/>
            <a:ext cx="8763001" cy="876301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7697"/>
              </a:buClr>
              <a:buSzPts val="3600"/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53769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Example genome project workflow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16"/>
          <p:cNvSpPr/>
          <p:nvPr/>
        </p:nvSpPr>
        <p:spPr>
          <a:xfrm>
            <a:off x="4762" y="6563879"/>
            <a:ext cx="9134476" cy="292773"/>
          </a:xfrm>
          <a:prstGeom prst="rect">
            <a:avLst/>
          </a:prstGeom>
          <a:solidFill>
            <a:srgbClr val="307296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40639" marR="40639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18KrEiIM0gmYPaTwEFTRKiAWn9mPn7QOF6nCY6LYcU6ADZKiOS9LkwtIBy8j_L6G1k9LWQ06bA_MsieN6f9nFjOnG2xx4CUkMg9_AYx7RAis_n9eGaki0794o2F68A-k2kUEVtIIE4E.png" id="276" name="Google Shape;276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98708" y="1631673"/>
            <a:ext cx="8972613" cy="3594654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16"/>
          <p:cNvSpPr txBox="1"/>
          <p:nvPr/>
        </p:nvSpPr>
        <p:spPr>
          <a:xfrm>
            <a:off x="5714248" y="5156850"/>
            <a:ext cx="3109575" cy="457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Vertebrate Genomes Project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7"/>
          <p:cNvSpPr txBox="1"/>
          <p:nvPr/>
        </p:nvSpPr>
        <p:spPr>
          <a:xfrm>
            <a:off x="327968" y="274637"/>
            <a:ext cx="8763001" cy="876301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7697"/>
              </a:buClr>
              <a:buSzPts val="3600"/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53769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Assembly: contig generation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17"/>
          <p:cNvSpPr/>
          <p:nvPr/>
        </p:nvSpPr>
        <p:spPr>
          <a:xfrm>
            <a:off x="4762" y="6563879"/>
            <a:ext cx="9134476" cy="292773"/>
          </a:xfrm>
          <a:prstGeom prst="rect">
            <a:avLst/>
          </a:prstGeom>
          <a:solidFill>
            <a:srgbClr val="307296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40639" marR="40639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p17"/>
          <p:cNvSpPr txBox="1"/>
          <p:nvPr/>
        </p:nvSpPr>
        <p:spPr>
          <a:xfrm>
            <a:off x="285763" y="1277092"/>
            <a:ext cx="3912729" cy="500598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7697"/>
              </a:buClr>
              <a:buSzPts val="1500"/>
              <a:buFont typeface="Helvetica Neue"/>
              <a:buNone/>
            </a:pPr>
            <a:r>
              <a:rPr b="1" i="0" lang="en-US" sz="1500" u="none" cap="none" strike="noStrike">
                <a:solidFill>
                  <a:srgbClr val="53769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OLC (Overlap Layout Consensus)</a:t>
            </a:r>
            <a:r>
              <a:rPr b="0" i="0" lang="en-US" sz="1500" u="none" cap="none" strike="noStrike">
                <a:solidFill>
                  <a:srgbClr val="53769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537697"/>
              </a:buClr>
              <a:buSzPts val="1500"/>
              <a:buFont typeface="Helvetica Neue Light"/>
              <a:buChar char="•"/>
            </a:pPr>
            <a:r>
              <a:rPr b="0" i="0" lang="en-US" sz="1500" u="none" cap="none" strike="noStrike">
                <a:solidFill>
                  <a:srgbClr val="53769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For all pairs x, y, of reads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03200" lvl="1" marL="584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537697"/>
              </a:buClr>
              <a:buSzPts val="1500"/>
              <a:buFont typeface="Helvetica Neue Light"/>
              <a:buChar char="•"/>
            </a:pPr>
            <a:r>
              <a:rPr b="0" i="0" lang="en-US" sz="1500" u="none" cap="none" strike="noStrike">
                <a:solidFill>
                  <a:srgbClr val="53769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determine if there is sufficient overlap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03200" lvl="1" marL="584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537697"/>
              </a:buClr>
              <a:buSzPts val="1500"/>
              <a:buFont typeface="Helvetica Neue Light"/>
              <a:buChar char="•"/>
            </a:pPr>
            <a:r>
              <a:rPr b="0" i="0" lang="en-US" sz="1500" u="none" cap="none" strike="noStrike">
                <a:solidFill>
                  <a:srgbClr val="53769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bundle stretches of overlap graph into contigs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537697"/>
              </a:buClr>
              <a:buSzPts val="1500"/>
              <a:buFont typeface="Helvetica Neue Light"/>
              <a:buChar char="•"/>
            </a:pPr>
            <a:r>
              <a:rPr b="0" i="0" lang="en-US" sz="1500" u="none" cap="none" strike="noStrike">
                <a:solidFill>
                  <a:srgbClr val="53769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Computationally expensive (quadratic scaling with current approaches)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537697"/>
              </a:buClr>
              <a:buSzPts val="1500"/>
              <a:buFont typeface="Helvetica Neue Light"/>
              <a:buChar char="•"/>
            </a:pPr>
            <a:r>
              <a:rPr b="0" i="0" lang="en-US" sz="1500" u="none" cap="none" strike="noStrike">
                <a:solidFill>
                  <a:srgbClr val="53769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Assembly software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1" marL="863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537697"/>
              </a:buClr>
              <a:buSzPts val="1500"/>
              <a:buFont typeface="Helvetica Neue Light"/>
              <a:buChar char="•"/>
            </a:pPr>
            <a:r>
              <a:rPr b="0" i="0" lang="en-US" sz="1500" u="none" cap="none" strike="noStrike">
                <a:solidFill>
                  <a:srgbClr val="53769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Falcon (PacBio), Canu (PacBio, ONT), minimap/miniasm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537697"/>
              </a:buClr>
              <a:buSzPts val="1500"/>
              <a:buFont typeface="Helvetica Neue Light"/>
              <a:buNone/>
            </a:pPr>
            <a:r>
              <a:t/>
            </a:r>
            <a:endParaRPr b="0" i="0" sz="1500" u="none" cap="none" strike="noStrike">
              <a:solidFill>
                <a:srgbClr val="537697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537697"/>
              </a:buClr>
              <a:buSzPts val="1500"/>
              <a:buFont typeface="Helvetica Neue"/>
              <a:buNone/>
            </a:pPr>
            <a:r>
              <a:rPr b="1" i="0" lang="en-US" sz="1500" u="none" cap="none" strike="noStrike">
                <a:solidFill>
                  <a:srgbClr val="53769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DBG: de Bruijn graph (k-mer)</a:t>
            </a:r>
            <a:r>
              <a:rPr b="0" i="0" lang="en-US" sz="1500" u="none" cap="none" strike="noStrike">
                <a:solidFill>
                  <a:srgbClr val="53769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537697"/>
              </a:buClr>
              <a:buSzPts val="1500"/>
              <a:buFont typeface="Helvetica Neue Light"/>
              <a:buChar char="•"/>
            </a:pPr>
            <a:r>
              <a:rPr b="0" i="0" lang="en-US" sz="1500" u="none" cap="none" strike="noStrike">
                <a:solidFill>
                  <a:srgbClr val="53769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Build a graph of all subsequences of length </a:t>
            </a:r>
            <a:r>
              <a:rPr b="0" i="1" lang="en-US" sz="1500" u="none" cap="none" strike="noStrike">
                <a:solidFill>
                  <a:srgbClr val="53769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k</a:t>
            </a:r>
            <a:r>
              <a:rPr b="0" i="0" lang="en-US" sz="1500" u="none" cap="none" strike="noStrike">
                <a:solidFill>
                  <a:srgbClr val="53769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537697"/>
              </a:buClr>
              <a:buSzPts val="1500"/>
              <a:buFont typeface="Helvetica Neue Light"/>
              <a:buChar char="•"/>
            </a:pPr>
            <a:r>
              <a:rPr b="0" i="0" lang="en-US" sz="1500" u="none" cap="none" strike="noStrike">
                <a:solidFill>
                  <a:srgbClr val="53769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Assembly software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1" marL="863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537697"/>
              </a:buClr>
              <a:buSzPts val="1500"/>
              <a:buFont typeface="Helvetica Neue Light"/>
              <a:buChar char="•"/>
            </a:pPr>
            <a:r>
              <a:rPr b="0" i="0" lang="en-US" sz="1500" u="none" cap="none" strike="noStrike">
                <a:solidFill>
                  <a:srgbClr val="53769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velvet, ABySS, SPAdes, wtdbg2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GudTRMjiwFuOf8n77AREiU6GbE6lgVRIe6CbV6bt-miiZFajMcYACNy62Ndp9pHDtFgRSdMv2nqF22UiGxoH0wWuAta7CzSBlPpFQ-CZV8WdzrkxyGr1Ln9a0MvKVnUxiM2PFJVHagw.gif" id="285" name="Google Shape;285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95446" y="1221742"/>
            <a:ext cx="3430212" cy="156733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ZGLyrTa5q5a0SNrgiahG-Qzu_EGAyJ4N1QbLc6j1ACG9R7St3CiFuWbAOLiC9rTlvogK_k10buBTgfTziE0gjMvFuOuxpTX0faI6Kf7WJXOaATB75UerqIm0GJNjCKKQIDrj5ntapo.png" id="286" name="Google Shape;286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26119" y="3575233"/>
            <a:ext cx="4768866" cy="23963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18"/>
          <p:cNvSpPr txBox="1"/>
          <p:nvPr/>
        </p:nvSpPr>
        <p:spPr>
          <a:xfrm>
            <a:off x="327968" y="160337"/>
            <a:ext cx="8763001" cy="876301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7697"/>
              </a:buClr>
              <a:buSzPts val="3600"/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53769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Hurdles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18"/>
          <p:cNvSpPr/>
          <p:nvPr/>
        </p:nvSpPr>
        <p:spPr>
          <a:xfrm>
            <a:off x="4762" y="6563879"/>
            <a:ext cx="9134476" cy="292773"/>
          </a:xfrm>
          <a:prstGeom prst="rect">
            <a:avLst/>
          </a:prstGeom>
          <a:solidFill>
            <a:srgbClr val="307296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40639" marR="40639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" name="Google Shape;293;p18"/>
          <p:cNvSpPr txBox="1"/>
          <p:nvPr/>
        </p:nvSpPr>
        <p:spPr>
          <a:xfrm>
            <a:off x="285763" y="1277092"/>
            <a:ext cx="3570800" cy="500598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Autofit/>
          </a:bodyPr>
          <a:lstStyle/>
          <a:p>
            <a:pPr indent="-228600" lvl="0" marL="228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37697"/>
              </a:buClr>
              <a:buSzPts val="1900"/>
              <a:buFont typeface="Helvetica Neue Light"/>
              <a:buChar char="•"/>
            </a:pPr>
            <a:r>
              <a:rPr b="0" i="0" lang="en-US" sz="1900" u="none" cap="none" strike="noStrike">
                <a:solidFill>
                  <a:srgbClr val="53769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Heterozygosity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130000"/>
              </a:lnSpc>
              <a:spcBef>
                <a:spcPts val="700"/>
              </a:spcBef>
              <a:spcAft>
                <a:spcPts val="0"/>
              </a:spcAft>
              <a:buClr>
                <a:srgbClr val="537697"/>
              </a:buClr>
              <a:buSzPts val="1900"/>
              <a:buFont typeface="Helvetica Neue Light"/>
              <a:buChar char="•"/>
            </a:pPr>
            <a:r>
              <a:rPr b="0" i="0" lang="en-US" sz="1900" u="none" cap="none" strike="noStrike">
                <a:solidFill>
                  <a:srgbClr val="53769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Sequencing errors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130000"/>
              </a:lnSpc>
              <a:spcBef>
                <a:spcPts val="700"/>
              </a:spcBef>
              <a:spcAft>
                <a:spcPts val="0"/>
              </a:spcAft>
              <a:buClr>
                <a:srgbClr val="537697"/>
              </a:buClr>
              <a:buSzPts val="1900"/>
              <a:buFont typeface="Helvetica Neue Light"/>
              <a:buChar char="•"/>
            </a:pPr>
            <a:r>
              <a:rPr b="0" i="0" lang="en-US" sz="1900" u="none" cap="none" strike="noStrike">
                <a:solidFill>
                  <a:srgbClr val="53769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Repeats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130000"/>
              </a:lnSpc>
              <a:spcBef>
                <a:spcPts val="700"/>
              </a:spcBef>
              <a:spcAft>
                <a:spcPts val="0"/>
              </a:spcAft>
              <a:buClr>
                <a:srgbClr val="537697"/>
              </a:buClr>
              <a:buSzPts val="1900"/>
              <a:buFont typeface="Helvetica Neue Light"/>
              <a:buChar char="•"/>
            </a:pPr>
            <a:r>
              <a:rPr b="0" i="0" lang="en-US" sz="1900" u="none" cap="none" strike="noStrike">
                <a:solidFill>
                  <a:srgbClr val="53769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Low complexity genomic regions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130000"/>
              </a:lnSpc>
              <a:spcBef>
                <a:spcPts val="700"/>
              </a:spcBef>
              <a:spcAft>
                <a:spcPts val="0"/>
              </a:spcAft>
              <a:buClr>
                <a:srgbClr val="537697"/>
              </a:buClr>
              <a:buSzPts val="1900"/>
              <a:buFont typeface="Helvetica Neue Light"/>
              <a:buChar char="•"/>
            </a:pPr>
            <a:r>
              <a:rPr b="0" i="0" lang="en-US" sz="1900" u="none" cap="none" strike="noStrike">
                <a:solidFill>
                  <a:srgbClr val="53769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Base composition and sequencing bias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Image" id="294" name="Google Shape;294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84160" y="3155368"/>
            <a:ext cx="4737987" cy="146988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95" name="Google Shape;295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54610" y="384149"/>
            <a:ext cx="5140051" cy="243016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96" name="Google Shape;296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602855" y="3002122"/>
            <a:ext cx="2014242" cy="16121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97" name="Google Shape;297;p1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417096" y="4568909"/>
            <a:ext cx="4472117" cy="19743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19"/>
          <p:cNvSpPr txBox="1"/>
          <p:nvPr/>
        </p:nvSpPr>
        <p:spPr>
          <a:xfrm>
            <a:off x="327968" y="274637"/>
            <a:ext cx="8763001" cy="876301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7697"/>
              </a:buClr>
              <a:buSzPts val="3600"/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53769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Assembly metrics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Google Shape;303;p19"/>
          <p:cNvSpPr/>
          <p:nvPr/>
        </p:nvSpPr>
        <p:spPr>
          <a:xfrm>
            <a:off x="4762" y="6563879"/>
            <a:ext cx="9134476" cy="292773"/>
          </a:xfrm>
          <a:prstGeom prst="rect">
            <a:avLst/>
          </a:prstGeom>
          <a:solidFill>
            <a:srgbClr val="307296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40639" marR="40639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p19"/>
          <p:cNvSpPr txBox="1"/>
          <p:nvPr/>
        </p:nvSpPr>
        <p:spPr>
          <a:xfrm>
            <a:off x="285763" y="1277092"/>
            <a:ext cx="5375466" cy="4692729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Autofit/>
          </a:bodyPr>
          <a:lstStyle/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7697"/>
              </a:buClr>
              <a:buSzPts val="1800"/>
              <a:buFont typeface="Helvetica Neue Light"/>
              <a:buChar char="•"/>
            </a:pPr>
            <a:r>
              <a:rPr b="0" i="0" lang="en-US" sz="1800" u="none" cap="none" strike="noStrike">
                <a:solidFill>
                  <a:srgbClr val="53769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total length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537697"/>
              </a:buClr>
              <a:buSzPts val="1800"/>
              <a:buFont typeface="Helvetica Neue Light"/>
              <a:buChar char="•"/>
            </a:pPr>
            <a:r>
              <a:rPr b="0" i="0" lang="en-US" sz="1800" u="none" cap="none" strike="noStrike">
                <a:solidFill>
                  <a:srgbClr val="53769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number of sequences (contigs and scaffolds)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537697"/>
              </a:buClr>
              <a:buSzPts val="1800"/>
              <a:buFont typeface="Helvetica Neue Light"/>
              <a:buChar char="•"/>
            </a:pPr>
            <a:r>
              <a:rPr b="0" i="0" lang="en-US" sz="1800" u="none" cap="none" strike="noStrike">
                <a:solidFill>
                  <a:srgbClr val="53769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average length (contigs and scaffolds)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537697"/>
              </a:buClr>
              <a:buSzPts val="1800"/>
              <a:buFont typeface="Helvetica Neue Light"/>
              <a:buChar char="•"/>
            </a:pPr>
            <a:r>
              <a:rPr b="0" i="0" lang="en-US" sz="1800" u="none" cap="none" strike="noStrike">
                <a:solidFill>
                  <a:srgbClr val="53769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largest/smallest (contigs and scaffolds)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537697"/>
              </a:buClr>
              <a:buSzPts val="1800"/>
              <a:buFont typeface="Helvetica Neue Light"/>
              <a:buChar char="•"/>
            </a:pPr>
            <a:r>
              <a:rPr b="0" i="0" lang="en-US" sz="1800" u="none" cap="none" strike="noStrike">
                <a:solidFill>
                  <a:srgbClr val="53769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N50 = X means 50% of the genome is in sequences larger than X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537697"/>
              </a:buClr>
              <a:buSzPts val="1800"/>
              <a:buFont typeface="Helvetica Neue Light"/>
              <a:buChar char="•"/>
            </a:pPr>
            <a:r>
              <a:rPr b="0" i="0" lang="en-US" sz="1800" u="none" cap="none" strike="noStrike">
                <a:solidFill>
                  <a:srgbClr val="53769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NG50 (N50 scaled by the expected genome size)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537697"/>
              </a:buClr>
              <a:buSzPts val="1800"/>
              <a:buFont typeface="Helvetica Neue Light"/>
              <a:buChar char="•"/>
            </a:pPr>
            <a:r>
              <a:rPr b="0" i="0" lang="en-US" sz="1800" u="none" cap="none" strike="noStrike">
                <a:solidFill>
                  <a:srgbClr val="53769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Gene content (% conserved core genes mapped)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Image" id="305" name="Google Shape;305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07921" y="917665"/>
            <a:ext cx="3748409" cy="33948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"/>
          <p:cNvSpPr txBox="1"/>
          <p:nvPr/>
        </p:nvSpPr>
        <p:spPr>
          <a:xfrm>
            <a:off x="327968" y="274637"/>
            <a:ext cx="8763001" cy="876301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7697"/>
              </a:buClr>
              <a:buSzPts val="3600"/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53769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Introduction to genome assembly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2"/>
          <p:cNvSpPr/>
          <p:nvPr/>
        </p:nvSpPr>
        <p:spPr>
          <a:xfrm>
            <a:off x="4762" y="6563879"/>
            <a:ext cx="9134476" cy="292773"/>
          </a:xfrm>
          <a:prstGeom prst="rect">
            <a:avLst/>
          </a:prstGeom>
          <a:solidFill>
            <a:srgbClr val="307296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40639" marR="40639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3ro_u5FlTUd34Mro3nk-krD4TqtG0Dcsx3uh26ev0YhxLLbDPvHLj32yA_rPzIG_qMpIlv_JYpg745iU7D4vfhYdsRVCieTb7ePxgiOzHczN346H42-dtJWa1OtDAHVQ4-7Hp5wMTzg.png" id="143" name="Google Shape;143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9047" y="1108651"/>
            <a:ext cx="7805906" cy="53031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20"/>
          <p:cNvSpPr txBox="1"/>
          <p:nvPr/>
        </p:nvSpPr>
        <p:spPr>
          <a:xfrm>
            <a:off x="327968" y="274637"/>
            <a:ext cx="8763001" cy="876301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7697"/>
              </a:buClr>
              <a:buSzPts val="3600"/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53769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Scaffolding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20"/>
          <p:cNvSpPr/>
          <p:nvPr/>
        </p:nvSpPr>
        <p:spPr>
          <a:xfrm>
            <a:off x="4762" y="6563879"/>
            <a:ext cx="9134476" cy="292773"/>
          </a:xfrm>
          <a:prstGeom prst="rect">
            <a:avLst/>
          </a:prstGeom>
          <a:solidFill>
            <a:srgbClr val="307296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40639" marR="40639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" name="Google Shape;312;p20"/>
          <p:cNvSpPr txBox="1"/>
          <p:nvPr/>
        </p:nvSpPr>
        <p:spPr>
          <a:xfrm>
            <a:off x="285763" y="1277092"/>
            <a:ext cx="7554115" cy="4692729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7697"/>
              </a:buClr>
              <a:buSzPts val="1400"/>
              <a:buFont typeface="Helvetica Neue Light"/>
              <a:buNone/>
            </a:pPr>
            <a:r>
              <a:rPr b="0" i="0" lang="en-US" sz="1400" u="none" cap="none" strike="noStrike">
                <a:solidFill>
                  <a:srgbClr val="53769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Goal: Order and orient the contigs into larger structure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537697"/>
              </a:buClr>
              <a:buSzPts val="1400"/>
              <a:buFont typeface="Helvetica Neue Light"/>
              <a:buNone/>
            </a:pPr>
            <a:r>
              <a:t/>
            </a:r>
            <a:endParaRPr b="0" i="0" sz="1400" u="none" cap="none" strike="noStrike">
              <a:solidFill>
                <a:srgbClr val="537697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537697"/>
              </a:buClr>
              <a:buSzPts val="1400"/>
              <a:buFont typeface="Helvetica Neue Light"/>
              <a:buNone/>
            </a:pPr>
            <a:r>
              <a:rPr b="0" i="0" lang="en-US" sz="1400" u="none" cap="none" strike="noStrike">
                <a:solidFill>
                  <a:srgbClr val="53769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Construct libraries of varying insert sizes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537697"/>
              </a:buClr>
              <a:buSzPts val="1400"/>
              <a:buFont typeface="Helvetica Neue Light"/>
              <a:buChar char="•"/>
            </a:pPr>
            <a:r>
              <a:rPr b="0" i="0" lang="en-US" sz="1400" u="none" cap="none" strike="noStrike">
                <a:solidFill>
                  <a:srgbClr val="53769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Smaller size (2, 4 or 6 Kb), intermediate size (10-40 Kb), and libraries with large insert sequences (&gt;100 Kb)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537697"/>
              </a:buClr>
              <a:buSzPts val="1400"/>
              <a:buFont typeface="Helvetica Neue Light"/>
              <a:buChar char="•"/>
            </a:pPr>
            <a:r>
              <a:rPr b="0" i="0" lang="en-US" sz="1400" u="none" cap="none" strike="noStrike">
                <a:solidFill>
                  <a:srgbClr val="53769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Ends of these clones are sequenced, generating sequence reads.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537697"/>
              </a:buClr>
              <a:buSzPts val="1400"/>
              <a:buFont typeface="Helvetica Neue Light"/>
              <a:buNone/>
            </a:pPr>
            <a:r>
              <a:t/>
            </a:r>
            <a:endParaRPr b="0" i="0" sz="1400" u="none" cap="none" strike="noStrike">
              <a:solidFill>
                <a:srgbClr val="537697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537697"/>
              </a:buClr>
              <a:buSzPts val="1400"/>
              <a:buFont typeface="Helvetica Neue Light"/>
              <a:buNone/>
            </a:pPr>
            <a:r>
              <a:rPr b="0" i="0" lang="en-US" sz="1400" u="none" cap="none" strike="noStrike">
                <a:solidFill>
                  <a:srgbClr val="53769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Sources of evidence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537697"/>
              </a:buClr>
              <a:buSzPts val="1400"/>
              <a:buFont typeface="Helvetica Neue Light"/>
              <a:buChar char="•"/>
            </a:pPr>
            <a:r>
              <a:rPr b="0" i="0" lang="en-US" sz="1400" u="none" cap="none" strike="noStrike">
                <a:solidFill>
                  <a:srgbClr val="53769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Mate-pair illumina libraries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537697"/>
              </a:buClr>
              <a:buSzPts val="1400"/>
              <a:buFont typeface="Helvetica Neue Light"/>
              <a:buChar char="•"/>
            </a:pPr>
            <a:r>
              <a:rPr b="0" i="0" lang="en-US" sz="1400" u="none" cap="none" strike="noStrike">
                <a:solidFill>
                  <a:srgbClr val="53769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Fosmid ends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537697"/>
              </a:buClr>
              <a:buSzPts val="1400"/>
              <a:buFont typeface="Helvetica Neue Light"/>
              <a:buChar char="•"/>
            </a:pPr>
            <a:r>
              <a:rPr b="0" i="0" lang="en-US" sz="1400" u="none" cap="none" strike="noStrike">
                <a:solidFill>
                  <a:srgbClr val="53769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Bacterial artificial chromosomes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537697"/>
              </a:buClr>
              <a:buSzPts val="1400"/>
              <a:buFont typeface="Helvetica Neue Light"/>
              <a:buChar char="•"/>
            </a:pPr>
            <a:r>
              <a:rPr b="0" i="0" lang="en-US" sz="1400" u="none" cap="none" strike="noStrike">
                <a:solidFill>
                  <a:srgbClr val="53769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10x Genomics linked reads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537697"/>
              </a:buClr>
              <a:buSzPts val="1400"/>
              <a:buFont typeface="Helvetica Neue Light"/>
              <a:buChar char="•"/>
            </a:pPr>
            <a:r>
              <a:rPr b="0" i="0" lang="en-US" sz="1400" u="none" cap="none" strike="noStrike">
                <a:solidFill>
                  <a:srgbClr val="53769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Hi-C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537697"/>
              </a:buClr>
              <a:buSzPts val="1400"/>
              <a:buFont typeface="Helvetica Neue Light"/>
              <a:buChar char="•"/>
            </a:pPr>
            <a:r>
              <a:rPr b="0" i="0" lang="en-US" sz="1400" u="none" cap="none" strike="noStrike">
                <a:solidFill>
                  <a:srgbClr val="53769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Optical maps</a:t>
            </a:r>
            <a:br>
              <a:rPr b="0" i="0" lang="en-US" sz="1400" u="none" cap="none" strike="noStrike">
                <a:solidFill>
                  <a:srgbClr val="53769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537697"/>
              </a:buClr>
              <a:buSzPts val="1400"/>
              <a:buFont typeface="Helvetica Neue Light"/>
              <a:buNone/>
            </a:pPr>
            <a:r>
              <a:rPr b="0" i="0" lang="en-US" sz="1400" u="none" cap="none" strike="noStrike">
                <a:solidFill>
                  <a:srgbClr val="53769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Gaps consisting of N (unknown) bases are inserted between contigs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jWawwHFVOBLQkzC6fNhBnt4FDRthT8At8OlRj7kqVviZx_eyKELnwIYPltfY8iLX04aXpWU3o7wU7Rngqw48SGsRrYqpUiZ_Mulmg-vQfXAr9pyRsKgKhVePUx5ROYQdqK7AhxdKC-0.jpg" id="313" name="Google Shape;313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23860" y="3129504"/>
            <a:ext cx="4839797" cy="2074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21"/>
          <p:cNvSpPr txBox="1"/>
          <p:nvPr/>
        </p:nvSpPr>
        <p:spPr>
          <a:xfrm>
            <a:off x="327968" y="274637"/>
            <a:ext cx="8763001" cy="876301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7697"/>
              </a:buClr>
              <a:buSzPts val="3600"/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53769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(Pseudo) chromosome assignment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" name="Google Shape;319;p21"/>
          <p:cNvSpPr/>
          <p:nvPr/>
        </p:nvSpPr>
        <p:spPr>
          <a:xfrm>
            <a:off x="4762" y="6563879"/>
            <a:ext cx="9134476" cy="292773"/>
          </a:xfrm>
          <a:prstGeom prst="rect">
            <a:avLst/>
          </a:prstGeom>
          <a:solidFill>
            <a:srgbClr val="307296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40639" marR="40639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" name="Google Shape;320;p21"/>
          <p:cNvSpPr txBox="1"/>
          <p:nvPr/>
        </p:nvSpPr>
        <p:spPr>
          <a:xfrm>
            <a:off x="285763" y="1277092"/>
            <a:ext cx="4373320" cy="4692729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7697"/>
              </a:buClr>
              <a:buSzPts val="1400"/>
              <a:buFont typeface="Helvetica Neue Light"/>
              <a:buNone/>
            </a:pPr>
            <a:r>
              <a:rPr b="0" i="0" lang="en-US" sz="1400" u="none" cap="none" strike="noStrike">
                <a:solidFill>
                  <a:srgbClr val="53769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Goal: Assembly of chromosome-scale DNA fragments from scaffolds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537697"/>
              </a:buClr>
              <a:buSzPts val="1400"/>
              <a:buFont typeface="Helvetica Neue Light"/>
              <a:buNone/>
            </a:pPr>
            <a:r>
              <a:t/>
            </a:r>
            <a:endParaRPr b="0" i="0" sz="1400" u="none" cap="none" strike="noStrike">
              <a:solidFill>
                <a:srgbClr val="537697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537697"/>
              </a:buClr>
              <a:buSzPts val="1400"/>
              <a:buFont typeface="Helvetica Neue Light"/>
              <a:buNone/>
            </a:pPr>
            <a:r>
              <a:rPr b="0" i="0" lang="en-US" sz="1400" u="none" cap="none" strike="noStrike">
                <a:solidFill>
                  <a:srgbClr val="53769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Sources of evidence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537697"/>
              </a:buClr>
              <a:buSzPts val="1400"/>
              <a:buFont typeface="Helvetica Neue Light"/>
              <a:buChar char="•"/>
            </a:pPr>
            <a:r>
              <a:rPr b="0" i="0" lang="en-US" sz="1400" u="none" cap="none" strike="noStrike">
                <a:solidFill>
                  <a:srgbClr val="53769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 close reference genome and/or outgroup genome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537697"/>
              </a:buClr>
              <a:buSzPts val="1400"/>
              <a:buFont typeface="Helvetica Neue Light"/>
              <a:buChar char="•"/>
            </a:pPr>
            <a:r>
              <a:rPr b="0" i="0" lang="en-US" sz="1400" u="none" cap="none" strike="noStrike">
                <a:solidFill>
                  <a:srgbClr val="53769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Genetic markers or map</a:t>
            </a:r>
            <a:br>
              <a:rPr b="0" i="0" lang="en-US" sz="1400" u="none" cap="none" strike="noStrike">
                <a:solidFill>
                  <a:srgbClr val="53769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537697"/>
              </a:buClr>
              <a:buSzPts val="1400"/>
              <a:buFont typeface="Helvetica Neue Light"/>
              <a:buNone/>
            </a:pPr>
            <a:r>
              <a:rPr b="0" i="0" lang="en-US" sz="1400" u="none" cap="none" strike="noStrike">
                <a:solidFill>
                  <a:srgbClr val="53769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RACA software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537697"/>
              </a:buClr>
              <a:buSzPts val="1400"/>
              <a:buFont typeface="Helvetica Neue Light"/>
              <a:buChar char="•"/>
            </a:pPr>
            <a:r>
              <a:rPr b="0" i="0" lang="en-US" sz="1400" u="none" cap="none" strike="noStrike">
                <a:solidFill>
                  <a:srgbClr val="53769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Input: Reference genome, de novo assembly, and one or more outgroups (A)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537697"/>
              </a:buClr>
              <a:buSzPts val="1400"/>
              <a:buFont typeface="Helvetica Neue Light"/>
              <a:buChar char="•"/>
            </a:pPr>
            <a:r>
              <a:rPr b="0" i="0" lang="en-US" sz="1400" u="none" cap="none" strike="noStrike">
                <a:solidFill>
                  <a:srgbClr val="53769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Identify syntenic fragments (B)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537697"/>
              </a:buClr>
              <a:buSzPts val="1400"/>
              <a:buFont typeface="Helvetica Neue Light"/>
              <a:buChar char="•"/>
            </a:pPr>
            <a:r>
              <a:rPr b="0" i="0" lang="en-US" sz="1400" u="none" cap="none" strike="noStrike">
                <a:solidFill>
                  <a:srgbClr val="53769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Calculate likelihood of adjacencies (C)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RTgVijLDQxw9xgWmJIYH_IYjL47OLCZiKGNRzRn6JqNPwWac5VUUiNFOh8dB-ZNCgND0KFR0TKa5QT6AXeIh9f5B4z0zrGYuAWwXJKvNVF2bS_jMN4AJD8jqwc4EL7MoCgU_s8IufkI.png" id="321" name="Google Shape;321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66864" y="1389216"/>
            <a:ext cx="4216816" cy="449982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322" name="Google Shape;322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24563" y="6059725"/>
            <a:ext cx="2798145" cy="3287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22"/>
          <p:cNvSpPr txBox="1"/>
          <p:nvPr/>
        </p:nvSpPr>
        <p:spPr>
          <a:xfrm>
            <a:off x="327968" y="274637"/>
            <a:ext cx="8763001" cy="876301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7697"/>
              </a:buClr>
              <a:buSzPts val="3600"/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53769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Diploid assembly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" name="Google Shape;328;p22"/>
          <p:cNvSpPr/>
          <p:nvPr/>
        </p:nvSpPr>
        <p:spPr>
          <a:xfrm>
            <a:off x="4762" y="6563879"/>
            <a:ext cx="9134476" cy="292773"/>
          </a:xfrm>
          <a:prstGeom prst="rect">
            <a:avLst/>
          </a:prstGeom>
          <a:solidFill>
            <a:srgbClr val="307296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40639" marR="40639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p22"/>
          <p:cNvSpPr txBox="1"/>
          <p:nvPr/>
        </p:nvSpPr>
        <p:spPr>
          <a:xfrm>
            <a:off x="285763" y="1277092"/>
            <a:ext cx="8572474" cy="2419939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7697"/>
              </a:buClr>
              <a:buSzPts val="1700"/>
              <a:buFont typeface="Helvetica Neue Light"/>
              <a:buNone/>
            </a:pPr>
            <a:r>
              <a:rPr b="0" i="0" lang="en-US" sz="1700" u="none" cap="none" strike="noStrike">
                <a:solidFill>
                  <a:srgbClr val="53769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Almost all assemblers assume genome is haploid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1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537697"/>
              </a:buClr>
              <a:buSzPts val="1700"/>
              <a:buFont typeface="Helvetica Neue Light"/>
              <a:buChar char="•"/>
            </a:pPr>
            <a:r>
              <a:rPr b="0" i="0" lang="en-US" sz="1700" u="none" cap="none" strike="noStrike">
                <a:solidFill>
                  <a:srgbClr val="53769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Ignore allelic variation between parental chromosomes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537697"/>
              </a:buClr>
              <a:buSzPts val="1700"/>
              <a:buFont typeface="Helvetica Neue Light"/>
              <a:buNone/>
            </a:pPr>
            <a:r>
              <a:rPr b="0" i="0" lang="en-US" sz="1700" u="none" cap="none" strike="noStrike">
                <a:solidFill>
                  <a:srgbClr val="53769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Diploid assembly: Produce two haplotype phased genomes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1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537697"/>
              </a:buClr>
              <a:buSzPts val="1700"/>
              <a:buFont typeface="Helvetica Neue Light"/>
              <a:buChar char="•"/>
            </a:pPr>
            <a:r>
              <a:rPr b="0" i="0" lang="en-US" sz="1700" u="none" cap="none" strike="noStrike">
                <a:solidFill>
                  <a:srgbClr val="53769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e.g. Falcon-unzip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Image" id="330" name="Google Shape;330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6729" y="2809406"/>
            <a:ext cx="6107278" cy="3548878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22"/>
          <p:cNvSpPr txBox="1"/>
          <p:nvPr/>
        </p:nvSpPr>
        <p:spPr>
          <a:xfrm>
            <a:off x="7493182" y="6052867"/>
            <a:ext cx="1325688" cy="457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Chin et al. (2016)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Nat Methods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23"/>
          <p:cNvSpPr txBox="1"/>
          <p:nvPr/>
        </p:nvSpPr>
        <p:spPr>
          <a:xfrm>
            <a:off x="317500" y="274637"/>
            <a:ext cx="8763000" cy="876301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7697"/>
              </a:buClr>
              <a:buSzPts val="3600"/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53769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Heterozygosity and allelic duplication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37" name="Google Shape;337;p23"/>
          <p:cNvGrpSpPr/>
          <p:nvPr/>
        </p:nvGrpSpPr>
        <p:grpSpPr>
          <a:xfrm>
            <a:off x="470751" y="1575138"/>
            <a:ext cx="8202500" cy="4255535"/>
            <a:chOff x="0" y="0"/>
            <a:chExt cx="8202498" cy="4255533"/>
          </a:xfrm>
        </p:grpSpPr>
        <p:grpSp>
          <p:nvGrpSpPr>
            <p:cNvPr id="338" name="Google Shape;338;p23"/>
            <p:cNvGrpSpPr/>
            <p:nvPr/>
          </p:nvGrpSpPr>
          <p:grpSpPr>
            <a:xfrm>
              <a:off x="3424935" y="412614"/>
              <a:ext cx="1541007" cy="434465"/>
              <a:chOff x="-1" y="0"/>
              <a:chExt cx="1541006" cy="434464"/>
            </a:xfrm>
          </p:grpSpPr>
          <p:pic>
            <p:nvPicPr>
              <p:cNvPr descr="Picture 34" id="339" name="Google Shape;339;p23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968785" y="0"/>
                <a:ext cx="572220" cy="43446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Picture 79" id="340" name="Google Shape;340;p23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-1" y="55921"/>
                <a:ext cx="1055881" cy="35414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descr="Picture 8" id="341" name="Google Shape;341;p2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51244" y="807174"/>
              <a:ext cx="4075720" cy="34468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2" name="Google Shape;342;p23"/>
            <p:cNvSpPr/>
            <p:nvPr/>
          </p:nvSpPr>
          <p:spPr>
            <a:xfrm>
              <a:off x="1050807" y="191949"/>
              <a:ext cx="1625348" cy="110491"/>
            </a:xfrm>
            <a:prstGeom prst="rect">
              <a:avLst/>
            </a:prstGeom>
            <a:solidFill>
              <a:srgbClr val="000000"/>
            </a:solidFill>
            <a:ln cap="flat" cmpd="sng" w="12700">
              <a:solidFill>
                <a:srgbClr val="000049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" name="Google Shape;343;p23"/>
            <p:cNvSpPr/>
            <p:nvPr/>
          </p:nvSpPr>
          <p:spPr>
            <a:xfrm>
              <a:off x="1324932" y="445532"/>
              <a:ext cx="914401" cy="110491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" name="Google Shape;344;p23"/>
            <p:cNvSpPr txBox="1"/>
            <p:nvPr/>
          </p:nvSpPr>
          <p:spPr>
            <a:xfrm>
              <a:off x="0" y="0"/>
              <a:ext cx="891516" cy="35066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45700" spcFirstLastPara="1" rIns="45700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Primary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" name="Google Shape;345;p23"/>
            <p:cNvSpPr txBox="1"/>
            <p:nvPr/>
          </p:nvSpPr>
          <p:spPr>
            <a:xfrm>
              <a:off x="0" y="304800"/>
              <a:ext cx="1289109" cy="35066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45700" spcFirstLastPara="1" rIns="45700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Alternates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46" name="Google Shape;346;p23"/>
            <p:cNvCxnSpPr/>
            <p:nvPr/>
          </p:nvCxnSpPr>
          <p:spPr>
            <a:xfrm flipH="1" rot="10800000">
              <a:off x="1324932" y="208912"/>
              <a:ext cx="1" cy="287481"/>
            </a:xfrm>
            <a:prstGeom prst="straightConnector1">
              <a:avLst/>
            </a:prstGeom>
            <a:noFill/>
            <a:ln cap="flat" cmpd="sng" w="9525">
              <a:solidFill>
                <a:srgbClr val="000064"/>
              </a:solidFill>
              <a:prstDash val="dash"/>
              <a:miter lim="800000"/>
              <a:headEnd len="sm" w="sm" type="none"/>
              <a:tailEnd len="sm" w="sm" type="none"/>
            </a:ln>
          </p:spPr>
        </p:cxnSp>
        <p:cxnSp>
          <p:nvCxnSpPr>
            <p:cNvPr id="347" name="Google Shape;347;p23"/>
            <p:cNvCxnSpPr/>
            <p:nvPr/>
          </p:nvCxnSpPr>
          <p:spPr>
            <a:xfrm flipH="1" rot="10800000">
              <a:off x="2239527" y="208912"/>
              <a:ext cx="1" cy="287481"/>
            </a:xfrm>
            <a:prstGeom prst="straightConnector1">
              <a:avLst/>
            </a:prstGeom>
            <a:noFill/>
            <a:ln cap="flat" cmpd="sng" w="9525">
              <a:solidFill>
                <a:srgbClr val="000064"/>
              </a:solidFill>
              <a:prstDash val="dash"/>
              <a:miter lim="800000"/>
              <a:headEnd len="sm" w="sm" type="none"/>
              <a:tailEnd len="sm" w="sm" type="none"/>
            </a:ln>
          </p:spPr>
        </p:cxnSp>
        <p:sp>
          <p:nvSpPr>
            <p:cNvPr id="348" name="Google Shape;348;p23"/>
            <p:cNvSpPr/>
            <p:nvPr/>
          </p:nvSpPr>
          <p:spPr>
            <a:xfrm>
              <a:off x="2787971" y="191949"/>
              <a:ext cx="914401" cy="110491"/>
            </a:xfrm>
            <a:prstGeom prst="rect">
              <a:avLst/>
            </a:prstGeom>
            <a:solidFill>
              <a:srgbClr val="000000"/>
            </a:solidFill>
            <a:ln cap="flat" cmpd="sng" w="12700">
              <a:solidFill>
                <a:srgbClr val="000049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" name="Google Shape;349;p23"/>
            <p:cNvSpPr/>
            <p:nvPr/>
          </p:nvSpPr>
          <p:spPr>
            <a:xfrm>
              <a:off x="3870207" y="184666"/>
              <a:ext cx="640081" cy="110491"/>
            </a:xfrm>
            <a:prstGeom prst="rect">
              <a:avLst/>
            </a:prstGeom>
            <a:solidFill>
              <a:srgbClr val="000000"/>
            </a:solidFill>
            <a:ln cap="flat" cmpd="sng" w="12700">
              <a:solidFill>
                <a:srgbClr val="000049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" name="Google Shape;350;p23"/>
            <p:cNvSpPr/>
            <p:nvPr/>
          </p:nvSpPr>
          <p:spPr>
            <a:xfrm>
              <a:off x="4632207" y="184666"/>
              <a:ext cx="1188721" cy="110491"/>
            </a:xfrm>
            <a:prstGeom prst="rect">
              <a:avLst/>
            </a:prstGeom>
            <a:solidFill>
              <a:srgbClr val="000000"/>
            </a:solidFill>
            <a:ln cap="flat" cmpd="sng" w="12700">
              <a:solidFill>
                <a:srgbClr val="000049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" name="Google Shape;351;p23"/>
            <p:cNvSpPr/>
            <p:nvPr/>
          </p:nvSpPr>
          <p:spPr>
            <a:xfrm>
              <a:off x="2925327" y="453552"/>
              <a:ext cx="274321" cy="110491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52" name="Google Shape;352;p23"/>
            <p:cNvCxnSpPr/>
            <p:nvPr/>
          </p:nvCxnSpPr>
          <p:spPr>
            <a:xfrm flipH="1" rot="10800000">
              <a:off x="2925327" y="216932"/>
              <a:ext cx="1" cy="287481"/>
            </a:xfrm>
            <a:prstGeom prst="straightConnector1">
              <a:avLst/>
            </a:prstGeom>
            <a:noFill/>
            <a:ln cap="flat" cmpd="sng" w="9525">
              <a:solidFill>
                <a:srgbClr val="000064"/>
              </a:solidFill>
              <a:prstDash val="dash"/>
              <a:miter lim="800000"/>
              <a:headEnd len="sm" w="sm" type="none"/>
              <a:tailEnd len="sm" w="sm" type="none"/>
            </a:ln>
          </p:spPr>
        </p:cxnSp>
        <p:cxnSp>
          <p:nvCxnSpPr>
            <p:cNvPr id="353" name="Google Shape;353;p23"/>
            <p:cNvCxnSpPr/>
            <p:nvPr/>
          </p:nvCxnSpPr>
          <p:spPr>
            <a:xfrm flipH="1" rot="10800000">
              <a:off x="3199647" y="216932"/>
              <a:ext cx="1" cy="287481"/>
            </a:xfrm>
            <a:prstGeom prst="straightConnector1">
              <a:avLst/>
            </a:prstGeom>
            <a:noFill/>
            <a:ln cap="flat" cmpd="sng" w="9525">
              <a:solidFill>
                <a:srgbClr val="000064"/>
              </a:solidFill>
              <a:prstDash val="dash"/>
              <a:miter lim="800000"/>
              <a:headEnd len="sm" w="sm" type="none"/>
              <a:tailEnd len="sm" w="sm" type="none"/>
            </a:ln>
          </p:spPr>
        </p:cxnSp>
        <p:sp>
          <p:nvSpPr>
            <p:cNvPr id="354" name="Google Shape;354;p23"/>
            <p:cNvSpPr/>
            <p:nvPr/>
          </p:nvSpPr>
          <p:spPr>
            <a:xfrm>
              <a:off x="3333343" y="453552"/>
              <a:ext cx="274321" cy="110491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55" name="Google Shape;355;p23"/>
            <p:cNvCxnSpPr/>
            <p:nvPr/>
          </p:nvCxnSpPr>
          <p:spPr>
            <a:xfrm flipH="1" rot="10800000">
              <a:off x="3333343" y="216932"/>
              <a:ext cx="1" cy="287481"/>
            </a:xfrm>
            <a:prstGeom prst="straightConnector1">
              <a:avLst/>
            </a:prstGeom>
            <a:noFill/>
            <a:ln cap="flat" cmpd="sng" w="9525">
              <a:solidFill>
                <a:srgbClr val="000064"/>
              </a:solidFill>
              <a:prstDash val="dash"/>
              <a:miter lim="800000"/>
              <a:headEnd len="sm" w="sm" type="none"/>
              <a:tailEnd len="sm" w="sm" type="none"/>
            </a:ln>
          </p:spPr>
        </p:cxnSp>
        <p:cxnSp>
          <p:nvCxnSpPr>
            <p:cNvPr id="356" name="Google Shape;356;p23"/>
            <p:cNvCxnSpPr/>
            <p:nvPr/>
          </p:nvCxnSpPr>
          <p:spPr>
            <a:xfrm flipH="1" rot="10800000">
              <a:off x="3607662" y="216932"/>
              <a:ext cx="1" cy="287481"/>
            </a:xfrm>
            <a:prstGeom prst="straightConnector1">
              <a:avLst/>
            </a:prstGeom>
            <a:noFill/>
            <a:ln cap="flat" cmpd="sng" w="9525">
              <a:solidFill>
                <a:srgbClr val="000064"/>
              </a:solidFill>
              <a:prstDash val="dash"/>
              <a:miter lim="800000"/>
              <a:headEnd len="sm" w="sm" type="none"/>
              <a:tailEnd len="sm" w="sm" type="none"/>
            </a:ln>
          </p:spPr>
        </p:cxnSp>
        <p:sp>
          <p:nvSpPr>
            <p:cNvPr id="357" name="Google Shape;357;p23"/>
            <p:cNvSpPr/>
            <p:nvPr/>
          </p:nvSpPr>
          <p:spPr>
            <a:xfrm>
              <a:off x="5363726" y="449167"/>
              <a:ext cx="457201" cy="110491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58" name="Google Shape;358;p23"/>
            <p:cNvCxnSpPr/>
            <p:nvPr/>
          </p:nvCxnSpPr>
          <p:spPr>
            <a:xfrm flipH="1" rot="10800000">
              <a:off x="5363726" y="216932"/>
              <a:ext cx="1" cy="287481"/>
            </a:xfrm>
            <a:prstGeom prst="straightConnector1">
              <a:avLst/>
            </a:prstGeom>
            <a:noFill/>
            <a:ln cap="flat" cmpd="sng" w="9525">
              <a:solidFill>
                <a:srgbClr val="000064"/>
              </a:solidFill>
              <a:prstDash val="dash"/>
              <a:miter lim="800000"/>
              <a:headEnd len="sm" w="sm" type="none"/>
              <a:tailEnd len="sm" w="sm" type="none"/>
            </a:ln>
          </p:spPr>
        </p:cxnSp>
        <p:cxnSp>
          <p:nvCxnSpPr>
            <p:cNvPr id="359" name="Google Shape;359;p23"/>
            <p:cNvCxnSpPr/>
            <p:nvPr/>
          </p:nvCxnSpPr>
          <p:spPr>
            <a:xfrm flipH="1" rot="10800000">
              <a:off x="5820926" y="216932"/>
              <a:ext cx="1" cy="287481"/>
            </a:xfrm>
            <a:prstGeom prst="straightConnector1">
              <a:avLst/>
            </a:prstGeom>
            <a:noFill/>
            <a:ln cap="flat" cmpd="sng" w="9525">
              <a:solidFill>
                <a:srgbClr val="000064"/>
              </a:solidFill>
              <a:prstDash val="dash"/>
              <a:miter lim="800000"/>
              <a:headEnd len="sm" w="sm" type="none"/>
              <a:tailEnd len="sm" w="sm" type="none"/>
            </a:ln>
          </p:spPr>
        </p:cxnSp>
        <p:grpSp>
          <p:nvGrpSpPr>
            <p:cNvPr id="360" name="Google Shape;360;p23"/>
            <p:cNvGrpSpPr/>
            <p:nvPr/>
          </p:nvGrpSpPr>
          <p:grpSpPr>
            <a:xfrm>
              <a:off x="5354628" y="944943"/>
              <a:ext cx="2847870" cy="1456781"/>
              <a:chOff x="0" y="0"/>
              <a:chExt cx="2847869" cy="1456780"/>
            </a:xfrm>
          </p:grpSpPr>
          <p:pic>
            <p:nvPicPr>
              <p:cNvPr descr="Picture 21" id="361" name="Google Shape;361;p23"/>
              <p:cNvPicPr preferRelativeResize="0"/>
              <p:nvPr/>
            </p:nvPicPr>
            <p:blipFill rotWithShape="1">
              <a:blip r:embed="rId6">
                <a:alphaModFix/>
              </a:blip>
              <a:srcRect b="15247" l="0" r="18593" t="75629"/>
              <a:stretch/>
            </p:blipFill>
            <p:spPr>
              <a:xfrm>
                <a:off x="144537" y="565213"/>
                <a:ext cx="2411504" cy="28070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Picture 24" id="362" name="Google Shape;362;p23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0" y="0"/>
                <a:ext cx="2743226" cy="47646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63" name="Google Shape;363;p23"/>
              <p:cNvSpPr txBox="1"/>
              <p:nvPr/>
            </p:nvSpPr>
            <p:spPr>
              <a:xfrm>
                <a:off x="540501" y="1167956"/>
                <a:ext cx="2307368" cy="28882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45700" spcFirstLastPara="1" rIns="45700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1A56"/>
                  </a:buClr>
                  <a:buSzPts val="1400"/>
                  <a:buFont typeface="Arial"/>
                  <a:buNone/>
                </a:pPr>
                <a:r>
                  <a:rPr b="1" i="0" lang="en-US" sz="1400" u="none" cap="none" strike="noStrike">
                    <a:solidFill>
                      <a:srgbClr val="001A56"/>
                    </a:solidFill>
                    <a:latin typeface="Arial"/>
                    <a:ea typeface="Arial"/>
                    <a:cs typeface="Arial"/>
                    <a:sym typeface="Arial"/>
                  </a:rPr>
                  <a:t>Chin</a:t>
                </a:r>
                <a:r>
                  <a:rPr b="1" i="1" lang="en-US" sz="1400" u="none" cap="none" strike="noStrike">
                    <a:solidFill>
                      <a:srgbClr val="001A56"/>
                    </a:solidFill>
                    <a:latin typeface="Arial"/>
                    <a:ea typeface="Arial"/>
                    <a:cs typeface="Arial"/>
                    <a:sym typeface="Arial"/>
                  </a:rPr>
                  <a:t> et al., Nat Met. </a:t>
                </a:r>
                <a:r>
                  <a:rPr b="1" i="0" lang="en-US" sz="1400" u="none" cap="none" strike="noStrike">
                    <a:solidFill>
                      <a:srgbClr val="001A56"/>
                    </a:solidFill>
                    <a:latin typeface="Arial"/>
                    <a:ea typeface="Arial"/>
                    <a:cs typeface="Arial"/>
                    <a:sym typeface="Arial"/>
                  </a:rPr>
                  <a:t>(2016)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descr="Picture 18" id="364" name="Google Shape;364;p23"/>
              <p:cNvPicPr preferRelativeResize="0"/>
              <p:nvPr/>
            </p:nvPicPr>
            <p:blipFill rotWithShape="1">
              <a:blip r:embed="rId6">
                <a:alphaModFix/>
              </a:blip>
              <a:srcRect b="0" l="51542" r="18593" t="89868"/>
              <a:stretch/>
            </p:blipFill>
            <p:spPr>
              <a:xfrm>
                <a:off x="1716569" y="823683"/>
                <a:ext cx="850573" cy="31177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descr="Picture 10" id="365" name="Google Shape;365;p23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649741" y="812383"/>
              <a:ext cx="4071402" cy="34431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6" name="Google Shape;366;p23"/>
            <p:cNvSpPr txBox="1"/>
            <p:nvPr/>
          </p:nvSpPr>
          <p:spPr>
            <a:xfrm rot="-5400000">
              <a:off x="-591831" y="1721271"/>
              <a:ext cx="1905892" cy="49202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45700" spcFirstLastPara="1" rIns="45700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Assembled size / Exp. Genome Size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" name="Google Shape;367;p23"/>
            <p:cNvSpPr txBox="1"/>
            <p:nvPr/>
          </p:nvSpPr>
          <p:spPr>
            <a:xfrm>
              <a:off x="649741" y="570904"/>
              <a:ext cx="341149" cy="26425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45700" spcFirstLastPara="1" rIns="45700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US" sz="1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(%)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68" name="Google Shape;368;p23"/>
            <p:cNvCxnSpPr/>
            <p:nvPr/>
          </p:nvCxnSpPr>
          <p:spPr>
            <a:xfrm>
              <a:off x="1042522" y="1904269"/>
              <a:ext cx="3630115" cy="1"/>
            </a:xfrm>
            <a:prstGeom prst="straightConnector1">
              <a:avLst/>
            </a:prstGeom>
            <a:noFill/>
            <a:ln cap="flat" cmpd="sng" w="9525">
              <a:solidFill>
                <a:srgbClr val="000064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grpSp>
          <p:nvGrpSpPr>
            <p:cNvPr id="369" name="Google Shape;369;p23"/>
            <p:cNvGrpSpPr/>
            <p:nvPr/>
          </p:nvGrpSpPr>
          <p:grpSpPr>
            <a:xfrm>
              <a:off x="1065105" y="2957846"/>
              <a:ext cx="4371158" cy="536343"/>
              <a:chOff x="0" y="-1"/>
              <a:chExt cx="4371157" cy="536342"/>
            </a:xfrm>
          </p:grpSpPr>
          <p:cxnSp>
            <p:nvCxnSpPr>
              <p:cNvPr id="370" name="Google Shape;370;p23"/>
              <p:cNvCxnSpPr/>
              <p:nvPr/>
            </p:nvCxnSpPr>
            <p:spPr>
              <a:xfrm rot="10800000">
                <a:off x="3683382" y="-1"/>
                <a:ext cx="278851" cy="247519"/>
              </a:xfrm>
              <a:prstGeom prst="straightConnector1">
                <a:avLst/>
              </a:prstGeom>
              <a:noFill/>
              <a:ln cap="flat" cmpd="sng" w="19050">
                <a:solidFill>
                  <a:srgbClr val="00B050"/>
                </a:solidFill>
                <a:prstDash val="solid"/>
                <a:miter lim="800000"/>
                <a:headEnd len="sm" w="sm" type="none"/>
                <a:tailEnd len="med" w="med" type="triangle"/>
              </a:ln>
            </p:spPr>
          </p:cxnSp>
          <p:sp>
            <p:nvSpPr>
              <p:cNvPr id="371" name="Google Shape;371;p23"/>
              <p:cNvSpPr txBox="1"/>
              <p:nvPr/>
            </p:nvSpPr>
            <p:spPr>
              <a:xfrm>
                <a:off x="3553309" y="247516"/>
                <a:ext cx="817848" cy="2888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45700" spcFirstLastPara="1" rIns="45700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B050"/>
                  </a:buClr>
                  <a:buSzPts val="1400"/>
                  <a:buFont typeface="Arial"/>
                  <a:buNone/>
                </a:pPr>
                <a:r>
                  <a:rPr b="0" i="0" lang="en-US" sz="1400" u="none" cap="none" strike="noStrike">
                    <a:solidFill>
                      <a:srgbClr val="00B050"/>
                    </a:solidFill>
                    <a:latin typeface="Arial"/>
                    <a:ea typeface="Arial"/>
                    <a:cs typeface="Arial"/>
                    <a:sym typeface="Arial"/>
                  </a:rPr>
                  <a:t>Human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372" name="Google Shape;372;p23"/>
              <p:cNvCxnSpPr/>
              <p:nvPr/>
            </p:nvCxnSpPr>
            <p:spPr>
              <a:xfrm>
                <a:off x="0" y="6503"/>
                <a:ext cx="3607531" cy="1"/>
              </a:xfrm>
              <a:prstGeom prst="straightConnector1">
                <a:avLst/>
              </a:prstGeom>
              <a:noFill/>
              <a:ln cap="flat" cmpd="sng" w="19050">
                <a:solidFill>
                  <a:srgbClr val="00BC0E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grpSp>
          <p:nvGrpSpPr>
            <p:cNvPr id="373" name="Google Shape;373;p23"/>
            <p:cNvGrpSpPr/>
            <p:nvPr/>
          </p:nvGrpSpPr>
          <p:grpSpPr>
            <a:xfrm>
              <a:off x="1002679" y="826532"/>
              <a:ext cx="4305092" cy="2386105"/>
              <a:chOff x="0" y="0"/>
              <a:chExt cx="4305091" cy="2386103"/>
            </a:xfrm>
          </p:grpSpPr>
          <p:pic>
            <p:nvPicPr>
              <p:cNvPr descr="Picture 13" id="374" name="Google Shape;374;p23"/>
              <p:cNvPicPr preferRelativeResize="0"/>
              <p:nvPr/>
            </p:nvPicPr>
            <p:blipFill rotWithShape="1">
              <a:blip r:embed="rId9">
                <a:alphaModFix/>
              </a:blip>
              <a:srcRect b="0" l="0" r="0" t="0"/>
              <a:stretch/>
            </p:blipFill>
            <p:spPr>
              <a:xfrm>
                <a:off x="0" y="0"/>
                <a:ext cx="4044935" cy="2386103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75" name="Google Shape;375;p23"/>
              <p:cNvSpPr txBox="1"/>
              <p:nvPr/>
            </p:nvSpPr>
            <p:spPr>
              <a:xfrm rot="5400000">
                <a:off x="3308378" y="851927"/>
                <a:ext cx="1704601" cy="28882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45700" spcFirstLastPara="1" rIns="45700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04040"/>
                  </a:buClr>
                  <a:buSzPts val="1400"/>
                  <a:buFont typeface="Arial"/>
                  <a:buNone/>
                </a:pPr>
                <a:r>
                  <a:rPr b="1" i="0" lang="en-US" sz="1400" u="none" cap="none" strike="noStrike">
                    <a:solidFill>
                      <a:srgbClr val="404040"/>
                    </a:solidFill>
                    <a:latin typeface="Arial"/>
                    <a:ea typeface="Arial"/>
                    <a:cs typeface="Arial"/>
                    <a:sym typeface="Arial"/>
                  </a:rPr>
                  <a:t>Heterozygosity (%)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376" name="Google Shape;376;p23"/>
          <p:cNvSpPr txBox="1"/>
          <p:nvPr/>
        </p:nvSpPr>
        <p:spPr>
          <a:xfrm>
            <a:off x="7851125" y="6195109"/>
            <a:ext cx="876747" cy="2794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Arang Rhie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7" name="Google Shape;377;p23"/>
          <p:cNvSpPr/>
          <p:nvPr/>
        </p:nvSpPr>
        <p:spPr>
          <a:xfrm>
            <a:off x="4762" y="6563879"/>
            <a:ext cx="9134476" cy="292773"/>
          </a:xfrm>
          <a:prstGeom prst="rect">
            <a:avLst/>
          </a:prstGeom>
          <a:solidFill>
            <a:srgbClr val="307296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40639" marR="40639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24"/>
          <p:cNvSpPr txBox="1"/>
          <p:nvPr/>
        </p:nvSpPr>
        <p:spPr>
          <a:xfrm>
            <a:off x="317500" y="274637"/>
            <a:ext cx="8763000" cy="876301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7697"/>
              </a:buClr>
              <a:buSzPts val="3600"/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53769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Dealing with haplotype duplication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Image" id="383" name="Google Shape;383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662" y="1131138"/>
            <a:ext cx="6247476" cy="3511014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p24"/>
          <p:cNvSpPr/>
          <p:nvPr/>
        </p:nvSpPr>
        <p:spPr>
          <a:xfrm>
            <a:off x="4762" y="6563879"/>
            <a:ext cx="9134476" cy="292773"/>
          </a:xfrm>
          <a:prstGeom prst="rect">
            <a:avLst/>
          </a:prstGeom>
          <a:solidFill>
            <a:srgbClr val="307296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40639" marR="40639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Image" id="385" name="Google Shape;385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08724" y="3909635"/>
            <a:ext cx="2665903" cy="45566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386" name="Google Shape;386;p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197584" y="4660134"/>
            <a:ext cx="3921709" cy="18810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ntitled.png" id="387" name="Google Shape;387;p2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623353" y="5553775"/>
            <a:ext cx="2490351" cy="516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25"/>
          <p:cNvSpPr txBox="1"/>
          <p:nvPr/>
        </p:nvSpPr>
        <p:spPr>
          <a:xfrm>
            <a:off x="317500" y="274637"/>
            <a:ext cx="8763000" cy="876301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7697"/>
              </a:buClr>
              <a:buSzPts val="3600"/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53769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Falcon-phase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Image" id="393" name="Google Shape;393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79700" y="496440"/>
            <a:ext cx="4616761" cy="5472315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p25"/>
          <p:cNvSpPr txBox="1"/>
          <p:nvPr/>
        </p:nvSpPr>
        <p:spPr>
          <a:xfrm>
            <a:off x="278611" y="6241413"/>
            <a:ext cx="6437301" cy="2413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</a:pPr>
            <a:r>
              <a:rPr b="0" i="0" lang="en-US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FALCON-Phase: Integrating PacBio and Hi-C data for phased diploid genomes bioRxiv: https://doi.org/10.1101/327064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p25"/>
          <p:cNvSpPr/>
          <p:nvPr/>
        </p:nvSpPr>
        <p:spPr>
          <a:xfrm>
            <a:off x="4762" y="6563879"/>
            <a:ext cx="9134476" cy="292773"/>
          </a:xfrm>
          <a:prstGeom prst="rect">
            <a:avLst/>
          </a:prstGeom>
          <a:solidFill>
            <a:srgbClr val="307296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40639" marR="40639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6" name="Google Shape;396;p25"/>
          <p:cNvSpPr txBox="1"/>
          <p:nvPr/>
        </p:nvSpPr>
        <p:spPr>
          <a:xfrm>
            <a:off x="285763" y="1277092"/>
            <a:ext cx="3108612" cy="2419939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7697"/>
              </a:buClr>
              <a:buSzPts val="1700"/>
              <a:buFont typeface="Helvetica Neue Light"/>
              <a:buNone/>
            </a:pPr>
            <a:r>
              <a:rPr b="0" i="0" lang="en-US" sz="1700" u="none" cap="none" strike="noStrike">
                <a:solidFill>
                  <a:srgbClr val="53769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Use Hi-C data to help phase variants over a longer range than Falcon-unzip can do with SNP calls from PacBio reads alone.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27"/>
          <p:cNvSpPr txBox="1"/>
          <p:nvPr/>
        </p:nvSpPr>
        <p:spPr>
          <a:xfrm>
            <a:off x="327968" y="274637"/>
            <a:ext cx="8763001" cy="876301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7697"/>
              </a:buClr>
              <a:buSzPts val="3600"/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53769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Genome assembly QC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" name="Google Shape;402;p27"/>
          <p:cNvSpPr/>
          <p:nvPr/>
        </p:nvSpPr>
        <p:spPr>
          <a:xfrm>
            <a:off x="4762" y="6563879"/>
            <a:ext cx="9134476" cy="292773"/>
          </a:xfrm>
          <a:prstGeom prst="rect">
            <a:avLst/>
          </a:prstGeom>
          <a:solidFill>
            <a:srgbClr val="307296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40639" marR="40639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27"/>
          <p:cNvSpPr txBox="1"/>
          <p:nvPr/>
        </p:nvSpPr>
        <p:spPr>
          <a:xfrm>
            <a:off x="285763" y="1289792"/>
            <a:ext cx="4193932" cy="2900846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7697"/>
              </a:buClr>
              <a:buSzPts val="1200"/>
              <a:buFont typeface="Helvetica Neue"/>
              <a:buNone/>
            </a:pPr>
            <a:r>
              <a:rPr b="1" i="0" lang="en-US" sz="1200" u="none" cap="none" strike="noStrike">
                <a:solidFill>
                  <a:srgbClr val="53769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Base Accuracy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537697"/>
              </a:buClr>
              <a:buSzPts val="1200"/>
              <a:buFont typeface="Helvetica Neue Light"/>
              <a:buChar char="•"/>
            </a:pPr>
            <a:r>
              <a:rPr b="0" i="0" lang="en-US" sz="1200" u="none" cap="none" strike="noStrike">
                <a:solidFill>
                  <a:srgbClr val="53769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Realign reads from the same species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1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537697"/>
              </a:buClr>
              <a:buSzPts val="1200"/>
              <a:buFont typeface="Helvetica Neue Light"/>
              <a:buChar char="-"/>
            </a:pPr>
            <a:r>
              <a:rPr b="0" i="0" lang="en-US" sz="1200" u="none" cap="none" strike="noStrike">
                <a:solidFill>
                  <a:srgbClr val="53769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Identify SNPs+indels. Indels - known to be enriched in Pacbio+Nanopore assemblies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1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537697"/>
              </a:buClr>
              <a:buSzPts val="1200"/>
              <a:buFont typeface="Helvetica Neue Light"/>
              <a:buChar char="-"/>
            </a:pPr>
            <a:r>
              <a:rPr b="0" i="0" lang="en-US" sz="1200" u="none" cap="none" strike="noStrike">
                <a:solidFill>
                  <a:srgbClr val="53769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k-mer completeness with respect to Illumina data (KAT)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537697"/>
              </a:buClr>
              <a:buSzPts val="1200"/>
              <a:buFont typeface="Helvetica Neue"/>
              <a:buNone/>
            </a:pPr>
            <a:r>
              <a:rPr b="1" i="0" lang="en-US" sz="1200" u="none" cap="none" strike="noStrike">
                <a:solidFill>
                  <a:srgbClr val="53769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Local structure accuracy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537697"/>
              </a:buClr>
              <a:buSzPts val="1200"/>
              <a:buFont typeface="Helvetica Neue Light"/>
              <a:buChar char="•"/>
            </a:pPr>
            <a:r>
              <a:rPr b="0" i="0" lang="en-US" sz="1200" u="none" cap="none" strike="noStrike">
                <a:solidFill>
                  <a:srgbClr val="53769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External evidence - e.g. sequencing data (REAPR, QUAST)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537697"/>
              </a:buClr>
              <a:buSzPts val="1200"/>
              <a:buFont typeface="Helvetica Neue Light"/>
              <a:buChar char="•"/>
            </a:pPr>
            <a:r>
              <a:rPr b="0" i="0" lang="en-US" sz="1200" u="none" cap="none" strike="noStrike">
                <a:solidFill>
                  <a:srgbClr val="53769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Known adjacencies, e.g. PCR primers or structural variants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Kx0Nuyu90ijf0d0PZFVF4gf6mMQXK48qDaWHCgPG8JNRjei6LzmheoDG6Ma8he02aGdQXolngFa27x683UV3KGZSTnrBI_wVFykh0BZM8WNaD73bpcwnkmW2JOoBkpxwVfmcs5M5bdc.png" id="404" name="Google Shape;404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47593" y="2907432"/>
            <a:ext cx="1798069" cy="628996"/>
          </a:xfrm>
          <a:prstGeom prst="rect">
            <a:avLst/>
          </a:prstGeom>
          <a:noFill/>
          <a:ln>
            <a:noFill/>
          </a:ln>
        </p:spPr>
      </p:pic>
      <p:sp>
        <p:nvSpPr>
          <p:cNvPr id="405" name="Google Shape;405;p27"/>
          <p:cNvSpPr txBox="1"/>
          <p:nvPr/>
        </p:nvSpPr>
        <p:spPr>
          <a:xfrm>
            <a:off x="4573856" y="1325512"/>
            <a:ext cx="4193933" cy="5047648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7697"/>
              </a:buClr>
              <a:buSzPts val="1400"/>
              <a:buFont typeface="Helvetica Neue"/>
              <a:buNone/>
            </a:pPr>
            <a:r>
              <a:rPr b="1" i="0" lang="en-US" sz="1400" u="none" cap="none" strike="noStrike">
                <a:solidFill>
                  <a:srgbClr val="53769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Gene content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537697"/>
              </a:buClr>
              <a:buSzPts val="1400"/>
              <a:buFont typeface="Helvetica Neue Light"/>
              <a:buChar char="•"/>
            </a:pPr>
            <a:r>
              <a:rPr b="0" i="0" lang="en-US" sz="1400" u="none" cap="none" strike="noStrike">
                <a:solidFill>
                  <a:srgbClr val="53769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Order and orientation of genes/exons of known genes (e.g. housekeeping genes)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537697"/>
              </a:buClr>
              <a:buSzPts val="1400"/>
              <a:buFont typeface="Helvetica Neue Light"/>
              <a:buChar char="•"/>
            </a:pPr>
            <a:r>
              <a:rPr b="0" i="0" lang="en-US" sz="1400" u="none" cap="none" strike="noStrike">
                <a:solidFill>
                  <a:srgbClr val="53769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BUSCO: Quantitative assessment of genome assembly and annotation completeness based on evolutionarily informed expectations of gene content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Image" id="406" name="Google Shape;406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57739" y="3674600"/>
            <a:ext cx="4102101" cy="1549401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Google Shape;407;p27"/>
          <p:cNvSpPr txBox="1"/>
          <p:nvPr/>
        </p:nvSpPr>
        <p:spPr>
          <a:xfrm>
            <a:off x="5008190" y="5381821"/>
            <a:ext cx="4019453" cy="8128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</a:pPr>
            <a:r>
              <a:rPr b="0" i="0" lang="en-US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Benchmarking Universal Single-Copy Orthologs</a:t>
            </a:r>
            <a:endParaRPr b="0" i="0" sz="100" u="none" cap="none" strike="noStrike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-187036" lvl="0" marL="18703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Char char="•"/>
            </a:pPr>
            <a:r>
              <a:rPr b="0" i="0" lang="en-US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Start from set of conserved genes</a:t>
            </a:r>
            <a:endParaRPr b="0" i="0" sz="100" u="none" cap="none" strike="noStrike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-187036" lvl="0" marL="18703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Char char="•"/>
            </a:pPr>
            <a:r>
              <a:rPr b="0" i="0" lang="en-US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Find them in the assembly</a:t>
            </a:r>
            <a:endParaRPr b="0" i="0" sz="100" u="none" cap="none" strike="noStrike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-187036" lvl="0" marL="18703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Char char="•"/>
            </a:pPr>
            <a:r>
              <a:rPr b="0" i="0" lang="en-US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Assess whether they are Complete (C), Single copy (S) or Duplicated (D), Fragmented (F) or Missing (M)</a:t>
            </a:r>
            <a:endParaRPr b="0" i="0" sz="100" u="none" cap="none" strike="noStrike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pic>
        <p:nvPicPr>
          <p:cNvPr descr="Image" id="408" name="Google Shape;408;p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27671" y="4255215"/>
            <a:ext cx="4936568" cy="79533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409" name="Google Shape;409;p2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-27671" y="5145538"/>
            <a:ext cx="4936568" cy="7953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28"/>
          <p:cNvSpPr txBox="1"/>
          <p:nvPr/>
        </p:nvSpPr>
        <p:spPr>
          <a:xfrm>
            <a:off x="327968" y="274637"/>
            <a:ext cx="8763001" cy="876301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7697"/>
              </a:buClr>
              <a:buSzPts val="3600"/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53769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Metagenomic assembly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" name="Google Shape;415;p28"/>
          <p:cNvSpPr/>
          <p:nvPr/>
        </p:nvSpPr>
        <p:spPr>
          <a:xfrm>
            <a:off x="4762" y="6563879"/>
            <a:ext cx="9134476" cy="292773"/>
          </a:xfrm>
          <a:prstGeom prst="rect">
            <a:avLst/>
          </a:prstGeom>
          <a:solidFill>
            <a:srgbClr val="307296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40639" marR="40639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6" name="Google Shape;416;p28"/>
          <p:cNvSpPr txBox="1"/>
          <p:nvPr/>
        </p:nvSpPr>
        <p:spPr>
          <a:xfrm>
            <a:off x="285763" y="1277092"/>
            <a:ext cx="8572474" cy="2900846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Autofit/>
          </a:bodyPr>
          <a:lstStyle/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7697"/>
              </a:buClr>
              <a:buSzPts val="1700"/>
              <a:buFont typeface="Helvetica Neue Light"/>
              <a:buChar char="•"/>
            </a:pPr>
            <a:r>
              <a:rPr b="0" i="0" lang="en-US" sz="1700" u="none" cap="none" strike="noStrike">
                <a:solidFill>
                  <a:srgbClr val="53769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What if your DNA sample is a mix of uncultured (probably microbial) organisms?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537697"/>
              </a:buClr>
              <a:buSzPts val="1700"/>
              <a:buFont typeface="Helvetica Neue Light"/>
              <a:buChar char="•"/>
            </a:pPr>
            <a:r>
              <a:rPr b="0" i="0" lang="en-US" sz="1700" u="none" cap="none" strike="noStrike">
                <a:solidFill>
                  <a:srgbClr val="53769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Abundances of the different components vary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1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537697"/>
              </a:buClr>
              <a:buSzPts val="1700"/>
              <a:buFont typeface="Helvetica Neue Light"/>
              <a:buChar char="•"/>
            </a:pPr>
            <a:r>
              <a:rPr b="0" i="0" lang="en-US" sz="1700" u="none" cap="none" strike="noStrike">
                <a:solidFill>
                  <a:srgbClr val="53769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Need to separate divergent sequences from errors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1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537697"/>
              </a:buClr>
              <a:buSzPts val="1700"/>
              <a:buFont typeface="Helvetica Neue Light"/>
              <a:buChar char="•"/>
            </a:pPr>
            <a:r>
              <a:rPr b="0" i="0" lang="en-US" sz="1700" u="none" cap="none" strike="noStrike">
                <a:solidFill>
                  <a:srgbClr val="53769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Output is typically a set of contigs, with coverage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1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537697"/>
              </a:buClr>
              <a:buSzPts val="1700"/>
              <a:buFont typeface="Helvetica Neue Light"/>
              <a:buChar char="•"/>
            </a:pPr>
            <a:r>
              <a:rPr b="0" i="0" lang="en-US" sz="1700" u="none" cap="none" strike="noStrike">
                <a:solidFill>
                  <a:srgbClr val="53769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Still a valuable simplification of a data set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537697"/>
              </a:buClr>
              <a:buSzPts val="1700"/>
              <a:buFont typeface="Helvetica Neue Light"/>
              <a:buChar char="•"/>
            </a:pPr>
            <a:r>
              <a:rPr b="0" i="0" lang="en-US" sz="1700" u="none" cap="none" strike="noStrike">
                <a:solidFill>
                  <a:srgbClr val="53769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What scaffolding approaches are suitable?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7" name="Google Shape;417;p28"/>
          <p:cNvSpPr txBox="1"/>
          <p:nvPr/>
        </p:nvSpPr>
        <p:spPr>
          <a:xfrm>
            <a:off x="211602" y="3335901"/>
            <a:ext cx="8763001" cy="876301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7697"/>
              </a:buClr>
              <a:buSzPts val="3500"/>
              <a:buFont typeface="Helvetica Neue Light"/>
              <a:buNone/>
            </a:pPr>
            <a:r>
              <a:rPr b="0" i="0" lang="en-US" sz="3500" u="none" cap="none" strike="noStrike">
                <a:solidFill>
                  <a:srgbClr val="53769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Transcriptome assembly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8" name="Google Shape;418;p28"/>
          <p:cNvSpPr txBox="1"/>
          <p:nvPr/>
        </p:nvSpPr>
        <p:spPr>
          <a:xfrm>
            <a:off x="169397" y="4287555"/>
            <a:ext cx="4969895" cy="2900846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Autofit/>
          </a:bodyPr>
          <a:lstStyle/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7697"/>
              </a:buClr>
              <a:buSzPts val="1700"/>
              <a:buFont typeface="Helvetica Neue Light"/>
              <a:buChar char="•"/>
            </a:pPr>
            <a:r>
              <a:rPr b="0" i="0" lang="en-US" sz="1700" u="none" cap="none" strike="noStrike">
                <a:solidFill>
                  <a:srgbClr val="53769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Another important form of data is cDNA from a sample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1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537697"/>
              </a:buClr>
              <a:buSzPts val="1700"/>
              <a:buFont typeface="Helvetica Neue Light"/>
              <a:buChar char="•"/>
            </a:pPr>
            <a:r>
              <a:rPr b="0" i="0" lang="en-US" sz="1700" u="none" cap="none" strike="noStrike">
                <a:solidFill>
                  <a:srgbClr val="53769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Again no single linear underlying sequence, and abundances of different components vary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537697"/>
              </a:buClr>
              <a:buSzPts val="1700"/>
              <a:buFont typeface="Helvetica Neue Light"/>
              <a:buChar char="•"/>
            </a:pPr>
            <a:r>
              <a:rPr b="0" i="0" lang="en-US" sz="1700" u="none" cap="none" strike="noStrike">
                <a:solidFill>
                  <a:srgbClr val="53769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Alternative splicing generates branches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Image" id="419" name="Google Shape;419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98641" y="3364866"/>
            <a:ext cx="3975101" cy="3035301"/>
          </a:xfrm>
          <a:prstGeom prst="rect">
            <a:avLst/>
          </a:prstGeom>
          <a:noFill/>
          <a:ln>
            <a:noFill/>
          </a:ln>
        </p:spPr>
      </p:pic>
      <p:sp>
        <p:nvSpPr>
          <p:cNvPr id="420" name="Google Shape;420;p28"/>
          <p:cNvSpPr txBox="1"/>
          <p:nvPr/>
        </p:nvSpPr>
        <p:spPr>
          <a:xfrm>
            <a:off x="278611" y="6241413"/>
            <a:ext cx="6437301" cy="2413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</a:pPr>
            <a:r>
              <a:rPr b="0" i="0" lang="en-US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Packages: Trinity, TopHat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28"/>
          <p:cNvSpPr txBox="1"/>
          <p:nvPr/>
        </p:nvSpPr>
        <p:spPr>
          <a:xfrm>
            <a:off x="6240362" y="1913219"/>
            <a:ext cx="2661639" cy="6604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</a:pPr>
            <a:r>
              <a:rPr b="0" i="0" lang="en-US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Ayling M, Clark MD, Leggett RM. New approaches for metagenome assembly with short reads. Brief Bioinform. February 2019. doi:10.1093/bib/bbz020.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29"/>
          <p:cNvSpPr txBox="1"/>
          <p:nvPr/>
        </p:nvSpPr>
        <p:spPr>
          <a:xfrm>
            <a:off x="327968" y="274637"/>
            <a:ext cx="8763001" cy="876301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7697"/>
              </a:buClr>
              <a:buSzPts val="3600"/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53769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Tree of Life Project Sequencing Projects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Google Shape;427;p29"/>
          <p:cNvSpPr/>
          <p:nvPr/>
        </p:nvSpPr>
        <p:spPr>
          <a:xfrm>
            <a:off x="4762" y="6563879"/>
            <a:ext cx="9134476" cy="292773"/>
          </a:xfrm>
          <a:prstGeom prst="rect">
            <a:avLst/>
          </a:prstGeom>
          <a:solidFill>
            <a:srgbClr val="307296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40639" marR="40639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Image" id="428" name="Google Shape;428;p29"/>
          <p:cNvPicPr preferRelativeResize="0"/>
          <p:nvPr/>
        </p:nvPicPr>
        <p:blipFill rotWithShape="1">
          <a:blip r:embed="rId3">
            <a:alphaModFix/>
          </a:blip>
          <a:srcRect b="4592" l="0" r="0" t="13161"/>
          <a:stretch/>
        </p:blipFill>
        <p:spPr>
          <a:xfrm>
            <a:off x="0" y="1534245"/>
            <a:ext cx="9144000" cy="42302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30"/>
          <p:cNvSpPr txBox="1"/>
          <p:nvPr/>
        </p:nvSpPr>
        <p:spPr>
          <a:xfrm>
            <a:off x="327968" y="274637"/>
            <a:ext cx="8763001" cy="876301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7697"/>
              </a:buClr>
              <a:buSzPts val="3600"/>
              <a:buFont typeface="Helvetica Neue Light"/>
              <a:buNone/>
            </a:pPr>
            <a:r>
              <a:rPr b="1" i="0" lang="en-US" sz="3600" u="none" cap="none" strike="noStrike">
                <a:solidFill>
                  <a:srgbClr val="53769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Darwin</a:t>
            </a:r>
            <a:r>
              <a:rPr b="0" i="0" lang="en-US" sz="3600" u="none" cap="none" strike="noStrike">
                <a:solidFill>
                  <a:srgbClr val="53769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Tree of Life Project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4" name="Google Shape;434;p30"/>
          <p:cNvSpPr/>
          <p:nvPr/>
        </p:nvSpPr>
        <p:spPr>
          <a:xfrm>
            <a:off x="4762" y="6563879"/>
            <a:ext cx="9134476" cy="292773"/>
          </a:xfrm>
          <a:prstGeom prst="rect">
            <a:avLst/>
          </a:prstGeom>
          <a:solidFill>
            <a:srgbClr val="307296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40639" marR="40639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Untitled.png" id="435" name="Google Shape;435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699" y="1189074"/>
            <a:ext cx="9144001" cy="51256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"/>
          <p:cNvSpPr txBox="1"/>
          <p:nvPr/>
        </p:nvSpPr>
        <p:spPr>
          <a:xfrm>
            <a:off x="327968" y="274637"/>
            <a:ext cx="8763001" cy="876301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7697"/>
              </a:buClr>
              <a:buSzPts val="3600"/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53769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What is genome assembly?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3"/>
          <p:cNvSpPr/>
          <p:nvPr/>
        </p:nvSpPr>
        <p:spPr>
          <a:xfrm>
            <a:off x="4762" y="6563879"/>
            <a:ext cx="9134476" cy="292773"/>
          </a:xfrm>
          <a:prstGeom prst="rect">
            <a:avLst/>
          </a:prstGeom>
          <a:solidFill>
            <a:srgbClr val="307296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40639" marR="40639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3"/>
          <p:cNvSpPr txBox="1"/>
          <p:nvPr/>
        </p:nvSpPr>
        <p:spPr>
          <a:xfrm>
            <a:off x="285763" y="1277092"/>
            <a:ext cx="8572474" cy="4692729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Autofit/>
          </a:bodyPr>
          <a:lstStyle/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7697"/>
              </a:buClr>
              <a:buSzPts val="1700"/>
              <a:buFont typeface="Helvetica Neue Light"/>
              <a:buChar char="•"/>
            </a:pPr>
            <a:r>
              <a:rPr b="0" i="0" lang="en-US" sz="1700" u="none" cap="none" strike="noStrike">
                <a:solidFill>
                  <a:srgbClr val="53769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Sequencing technologies can only sequence short stretches of DNA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20650" lvl="0" marL="228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537697"/>
              </a:buClr>
              <a:buSzPts val="1700"/>
              <a:buFont typeface="Helvetica Neue Light"/>
              <a:buNone/>
            </a:pPr>
            <a:r>
              <a:t/>
            </a:r>
            <a:endParaRPr b="0" i="0" sz="1700" u="none" cap="none" strike="noStrike">
              <a:solidFill>
                <a:srgbClr val="537697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537697"/>
              </a:buClr>
              <a:buSzPts val="1700"/>
              <a:buFont typeface="Helvetica Neue Light"/>
              <a:buChar char="•"/>
            </a:pPr>
            <a:r>
              <a:rPr b="0" i="0" lang="en-US" sz="1700" u="none" cap="none" strike="noStrike">
                <a:solidFill>
                  <a:srgbClr val="53769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Given many (millions or billions) of reads, produce a linear (or perhaps circular) genome </a:t>
            </a:r>
            <a:br>
              <a:rPr b="0" i="0" lang="en-US" sz="1700" u="none" cap="none" strike="noStrike">
                <a:solidFill>
                  <a:srgbClr val="53769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537697"/>
              </a:buClr>
              <a:buSzPts val="1700"/>
              <a:buFont typeface="Helvetica Neue Light"/>
              <a:buChar char="•"/>
            </a:pPr>
            <a:r>
              <a:rPr b="0" i="0" lang="en-US" sz="1700" u="none" cap="none" strike="noStrike">
                <a:solidFill>
                  <a:srgbClr val="53769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Clone based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1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537697"/>
              </a:buClr>
              <a:buSzPts val="1700"/>
              <a:buFont typeface="Helvetica Neue Light"/>
              <a:buChar char="•"/>
            </a:pPr>
            <a:r>
              <a:rPr b="0" i="0" lang="en-US" sz="1700" u="none" cap="none" strike="noStrike">
                <a:solidFill>
                  <a:srgbClr val="53769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Select clones using markers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1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537697"/>
              </a:buClr>
              <a:buSzPts val="1700"/>
              <a:buFont typeface="Helvetica Neue Light"/>
              <a:buChar char="•"/>
            </a:pPr>
            <a:r>
              <a:rPr b="0" i="0" lang="en-US" sz="1700" u="none" cap="none" strike="noStrike">
                <a:solidFill>
                  <a:srgbClr val="53769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Sequence clones separately</a:t>
            </a:r>
            <a:br>
              <a:rPr b="0" i="0" lang="en-US" sz="1700" u="none" cap="none" strike="noStrike">
                <a:solidFill>
                  <a:srgbClr val="53769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537697"/>
              </a:buClr>
              <a:buSzPts val="1700"/>
              <a:buFont typeface="Helvetica Neue Light"/>
              <a:buChar char="•"/>
            </a:pPr>
            <a:r>
              <a:rPr b="0" i="0" lang="en-US" sz="1700" u="none" cap="none" strike="noStrike">
                <a:solidFill>
                  <a:srgbClr val="53769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Whole-genome shotgun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1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537697"/>
              </a:buClr>
              <a:buSzPts val="1700"/>
              <a:buFont typeface="Helvetica Neue Light"/>
              <a:buChar char="•"/>
            </a:pPr>
            <a:r>
              <a:rPr b="0" i="0" lang="en-US" sz="1700" u="none" cap="none" strike="noStrike">
                <a:solidFill>
                  <a:srgbClr val="53769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Fragment whole-genome and sequence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20650" lvl="0" marL="228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537697"/>
              </a:buClr>
              <a:buSzPts val="1700"/>
              <a:buFont typeface="Helvetica Neue Light"/>
              <a:buNone/>
            </a:pPr>
            <a:r>
              <a:t/>
            </a:r>
            <a:endParaRPr b="0" i="0" sz="1700" u="none" cap="none" strike="noStrike">
              <a:solidFill>
                <a:srgbClr val="537697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537697"/>
              </a:buClr>
              <a:buSzPts val="1700"/>
              <a:buFont typeface="Helvetica Neue"/>
              <a:buChar char="•"/>
            </a:pPr>
            <a:r>
              <a:rPr b="1" i="0" lang="en-US" sz="1700" u="none" cap="none" strike="noStrike">
                <a:solidFill>
                  <a:srgbClr val="53769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 novo assembly</a:t>
            </a:r>
            <a:r>
              <a:rPr b="0" i="0" lang="en-US" sz="1700" u="none" cap="none" strike="noStrike">
                <a:solidFill>
                  <a:srgbClr val="53769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: reconstruct the genome sequence from the sequenced fragments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FZ9Wlv_ww5rYpg5tPkdsZzmMIjlvqgGD3oqQN__p7qK8wrIfgh8Zy-g-aSc-rlLOm-jyNQw3IEKkidsjC2CO4o6HiOa6R4LeRqFkwwPbMtpZ8wBmRjgq6_9yMaRZNPCFPqBqAR93QZI.png" id="151" name="Google Shape;151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81256" y="2605762"/>
            <a:ext cx="4954682" cy="13328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ntitled.png" id="152" name="Google Shape;152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37576" y="3878396"/>
            <a:ext cx="4020520" cy="13328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31"/>
          <p:cNvSpPr txBox="1"/>
          <p:nvPr/>
        </p:nvSpPr>
        <p:spPr>
          <a:xfrm>
            <a:off x="327968" y="274637"/>
            <a:ext cx="8763001" cy="876301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7697"/>
              </a:buClr>
              <a:buSzPts val="3600"/>
              <a:buFont typeface="Helvetica Neue Light"/>
              <a:buNone/>
            </a:pPr>
            <a:r>
              <a:rPr b="1" i="0" lang="en-US" sz="3600" u="none" cap="none" strike="noStrike">
                <a:solidFill>
                  <a:srgbClr val="53769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Darwin</a:t>
            </a:r>
            <a:r>
              <a:rPr b="0" i="0" lang="en-US" sz="3600" u="none" cap="none" strike="noStrike">
                <a:solidFill>
                  <a:srgbClr val="53769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Tree of Life Project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1" name="Google Shape;441;p31"/>
          <p:cNvSpPr/>
          <p:nvPr/>
        </p:nvSpPr>
        <p:spPr>
          <a:xfrm>
            <a:off x="4762" y="6563879"/>
            <a:ext cx="9134476" cy="292773"/>
          </a:xfrm>
          <a:prstGeom prst="rect">
            <a:avLst/>
          </a:prstGeom>
          <a:solidFill>
            <a:srgbClr val="307296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40639" marR="40639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Image" id="442" name="Google Shape;442;p31"/>
          <p:cNvPicPr preferRelativeResize="0"/>
          <p:nvPr/>
        </p:nvPicPr>
        <p:blipFill rotWithShape="1">
          <a:blip r:embed="rId3">
            <a:alphaModFix/>
          </a:blip>
          <a:srcRect b="4858" l="0" r="0" t="2543"/>
          <a:stretch/>
        </p:blipFill>
        <p:spPr>
          <a:xfrm>
            <a:off x="0" y="1127771"/>
            <a:ext cx="9144000" cy="47627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32"/>
          <p:cNvSpPr txBox="1"/>
          <p:nvPr/>
        </p:nvSpPr>
        <p:spPr>
          <a:xfrm>
            <a:off x="327968" y="274637"/>
            <a:ext cx="8763001" cy="876301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7697"/>
              </a:buClr>
              <a:buSzPts val="3600"/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53769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Complete chromosome contigs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8" name="Google Shape;448;p32"/>
          <p:cNvSpPr/>
          <p:nvPr/>
        </p:nvSpPr>
        <p:spPr>
          <a:xfrm>
            <a:off x="4762" y="6563879"/>
            <a:ext cx="9134476" cy="292773"/>
          </a:xfrm>
          <a:prstGeom prst="rect">
            <a:avLst/>
          </a:prstGeom>
          <a:solidFill>
            <a:srgbClr val="307296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40639" marR="40639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Image" id="449" name="Google Shape;449;p32"/>
          <p:cNvPicPr preferRelativeResize="0"/>
          <p:nvPr/>
        </p:nvPicPr>
        <p:blipFill rotWithShape="1">
          <a:blip r:embed="rId3">
            <a:alphaModFix/>
          </a:blip>
          <a:srcRect b="0" l="0" r="0" t="19212"/>
          <a:stretch/>
        </p:blipFill>
        <p:spPr>
          <a:xfrm>
            <a:off x="330200" y="1254102"/>
            <a:ext cx="8593344" cy="52067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4"/>
          <p:cNvSpPr txBox="1"/>
          <p:nvPr/>
        </p:nvSpPr>
        <p:spPr>
          <a:xfrm>
            <a:off x="327968" y="274637"/>
            <a:ext cx="8763001" cy="876301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7697"/>
              </a:buClr>
              <a:buSzPts val="3600"/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53769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What makes a jigsaw puzzle hard?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4"/>
          <p:cNvSpPr/>
          <p:nvPr/>
        </p:nvSpPr>
        <p:spPr>
          <a:xfrm>
            <a:off x="4762" y="6563879"/>
            <a:ext cx="9134476" cy="292773"/>
          </a:xfrm>
          <a:prstGeom prst="rect">
            <a:avLst/>
          </a:prstGeom>
          <a:solidFill>
            <a:srgbClr val="307296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40639" marR="40639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Torsten Seemann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Untitled.png" id="159" name="Google Shape;159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1076" y="1201434"/>
            <a:ext cx="9144001" cy="4345291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4"/>
          <p:cNvSpPr txBox="1"/>
          <p:nvPr/>
        </p:nvSpPr>
        <p:spPr>
          <a:xfrm>
            <a:off x="285763" y="5495906"/>
            <a:ext cx="8572474" cy="96274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Autofit/>
          </a:bodyPr>
          <a:lstStyle/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7697"/>
              </a:buClr>
              <a:buSzPts val="1700"/>
              <a:buFont typeface="Helvetica Neue Light"/>
              <a:buChar char="•"/>
            </a:pPr>
            <a:r>
              <a:rPr b="0" i="0" lang="en-US" sz="1700" u="none" cap="none" strike="noStrike">
                <a:solidFill>
                  <a:srgbClr val="53769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What helps? Larger pieces (read length); fewer dirty or frayed pieces (errors in reads). fewer repeats and copies…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5"/>
          <p:cNvSpPr txBox="1"/>
          <p:nvPr/>
        </p:nvSpPr>
        <p:spPr>
          <a:xfrm>
            <a:off x="327968" y="274637"/>
            <a:ext cx="8763001" cy="876301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7697"/>
              </a:buClr>
              <a:buSzPts val="3600"/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53769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Key considerations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5"/>
          <p:cNvSpPr/>
          <p:nvPr/>
        </p:nvSpPr>
        <p:spPr>
          <a:xfrm>
            <a:off x="4762" y="6563879"/>
            <a:ext cx="9134476" cy="292773"/>
          </a:xfrm>
          <a:prstGeom prst="rect">
            <a:avLst/>
          </a:prstGeom>
          <a:solidFill>
            <a:srgbClr val="307296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40639" marR="40639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5"/>
          <p:cNvSpPr txBox="1"/>
          <p:nvPr/>
        </p:nvSpPr>
        <p:spPr>
          <a:xfrm>
            <a:off x="285763" y="1277092"/>
            <a:ext cx="4217063" cy="4692729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Autofit/>
          </a:bodyPr>
          <a:lstStyle/>
          <a:p>
            <a:pPr indent="-317500" lvl="0" marL="3683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7697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53769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sequencing coverage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368300" marR="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rgbClr val="537697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53769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errors in reads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368300" marR="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rgbClr val="537697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53769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reads lengths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368300" marR="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rgbClr val="537697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53769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non-uniqueness of the genome (repeats)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368300" marR="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rgbClr val="537697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53769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genome size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368300" marR="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rgbClr val="537697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53769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genome heterozygosity and ploidy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368300" marR="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rgbClr val="537697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53769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running time and memory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Image" id="168" name="Google Shape;168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38154" y="1239846"/>
            <a:ext cx="4514601" cy="4767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6"/>
          <p:cNvSpPr txBox="1"/>
          <p:nvPr/>
        </p:nvSpPr>
        <p:spPr>
          <a:xfrm>
            <a:off x="327968" y="274637"/>
            <a:ext cx="8763001" cy="876301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7697"/>
              </a:buClr>
              <a:buSzPts val="3600"/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53769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Terminology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6"/>
          <p:cNvSpPr/>
          <p:nvPr/>
        </p:nvSpPr>
        <p:spPr>
          <a:xfrm>
            <a:off x="4762" y="6563879"/>
            <a:ext cx="9134476" cy="292773"/>
          </a:xfrm>
          <a:prstGeom prst="rect">
            <a:avLst/>
          </a:prstGeom>
          <a:solidFill>
            <a:srgbClr val="307296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40639" marR="40639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1-s2.0-S0888754317300058-gr1_lrg.jpg" id="175" name="Google Shape;175;p6"/>
          <p:cNvPicPr preferRelativeResize="0"/>
          <p:nvPr/>
        </p:nvPicPr>
        <p:blipFill rotWithShape="1">
          <a:blip r:embed="rId3">
            <a:alphaModFix/>
          </a:blip>
          <a:srcRect b="0" l="0" r="20099" t="0"/>
          <a:stretch/>
        </p:blipFill>
        <p:spPr>
          <a:xfrm>
            <a:off x="459067" y="1100840"/>
            <a:ext cx="4065217" cy="313383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9-ICARMdguDHoEC27_fhgYsSsIEfWUuqqP9NtTWf7pvRblAVSw32UC5xLmA6e2arhp6Xi50-XT1ZOD9YTyyMtRMonid3wMrx2DhWBqg5Cj8waleacjCQWNp2SbwstinTkJfl61vVV8.jpg" id="176" name="Google Shape;176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43431" y="224912"/>
            <a:ext cx="4445001" cy="6007101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6"/>
          <p:cNvSpPr txBox="1"/>
          <p:nvPr/>
        </p:nvSpPr>
        <p:spPr>
          <a:xfrm>
            <a:off x="517917" y="4219526"/>
            <a:ext cx="1014711" cy="2667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"/>
              <a:buNone/>
            </a:pPr>
            <a:r>
              <a:rPr b="1" i="0" lang="en-US" sz="1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Chromosome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6"/>
          <p:cNvSpPr txBox="1"/>
          <p:nvPr/>
        </p:nvSpPr>
        <p:spPr>
          <a:xfrm>
            <a:off x="124084" y="5134276"/>
            <a:ext cx="4264857" cy="1490559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Autofit/>
          </a:bodyPr>
          <a:lstStyle/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7697"/>
              </a:buClr>
              <a:buSzPts val="1600"/>
              <a:buFont typeface="Helvetica Neue"/>
              <a:buChar char="•"/>
            </a:pPr>
            <a:r>
              <a:rPr b="1" i="0" lang="en-US" sz="1600" u="none" cap="none" strike="noStrike">
                <a:solidFill>
                  <a:srgbClr val="53769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contig</a:t>
            </a:r>
            <a:r>
              <a:rPr b="0" i="0" lang="en-US" sz="1600" u="none" cap="none" strike="noStrike">
                <a:solidFill>
                  <a:srgbClr val="53769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: contiguous stretch of assembled sequence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537697"/>
              </a:buClr>
              <a:buSzPts val="1600"/>
              <a:buFont typeface="Helvetica Neue"/>
              <a:buChar char="•"/>
            </a:pPr>
            <a:r>
              <a:rPr b="1" i="0" lang="en-US" sz="1600" u="none" cap="none" strike="noStrike">
                <a:solidFill>
                  <a:srgbClr val="53769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scaffold</a:t>
            </a:r>
            <a:r>
              <a:rPr b="0" i="0" lang="en-US" sz="1600" u="none" cap="none" strike="noStrike">
                <a:solidFill>
                  <a:srgbClr val="53769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: ordered set of contigs with gaps (Ns) place between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Image" id="179" name="Google Shape;179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863804" y="4215073"/>
            <a:ext cx="2648450" cy="3772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7"/>
          <p:cNvSpPr txBox="1"/>
          <p:nvPr/>
        </p:nvSpPr>
        <p:spPr>
          <a:xfrm>
            <a:off x="327968" y="274637"/>
            <a:ext cx="8763001" cy="876301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7697"/>
              </a:buClr>
              <a:buSzPts val="3600"/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53769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PacBio sequencing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7"/>
          <p:cNvSpPr/>
          <p:nvPr/>
        </p:nvSpPr>
        <p:spPr>
          <a:xfrm>
            <a:off x="4762" y="6563879"/>
            <a:ext cx="9134476" cy="292773"/>
          </a:xfrm>
          <a:prstGeom prst="rect">
            <a:avLst/>
          </a:prstGeom>
          <a:solidFill>
            <a:srgbClr val="307296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40639" marR="40639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Image" id="186" name="Google Shape;186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3131" y="1168703"/>
            <a:ext cx="1843662" cy="15414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ge10image8048928.jpg" id="187" name="Google Shape;187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82763" y="1246467"/>
            <a:ext cx="3223318" cy="1151621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7"/>
          <p:cNvSpPr txBox="1"/>
          <p:nvPr/>
        </p:nvSpPr>
        <p:spPr>
          <a:xfrm>
            <a:off x="803917" y="2990279"/>
            <a:ext cx="190501" cy="457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23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7"/>
          <p:cNvSpPr txBox="1"/>
          <p:nvPr/>
        </p:nvSpPr>
        <p:spPr>
          <a:xfrm>
            <a:off x="530320" y="4022906"/>
            <a:ext cx="5338637" cy="1960785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7697"/>
              </a:buClr>
              <a:buSzPts val="1800"/>
              <a:buFont typeface="Helvetica Neue Light"/>
              <a:buNone/>
            </a:pPr>
            <a:r>
              <a:rPr b="0" i="0" lang="en-US" sz="1800" u="none" cap="none" strike="noStrike">
                <a:solidFill>
                  <a:srgbClr val="53769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Key points: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537697"/>
              </a:buClr>
              <a:buSzPts val="1800"/>
              <a:buFont typeface="Helvetica Neue Light"/>
              <a:buChar char="•"/>
            </a:pPr>
            <a:r>
              <a:rPr b="0" i="0" lang="en-US" sz="1800" u="none" cap="none" strike="noStrike">
                <a:solidFill>
                  <a:srgbClr val="53769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1 DNA molecule and 1 polymerase in each well (zero-mode waveguide, ZMW)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537697"/>
              </a:buClr>
              <a:buSzPts val="1800"/>
              <a:buFont typeface="Helvetica Neue Light"/>
              <a:buChar char="•"/>
            </a:pPr>
            <a:r>
              <a:rPr b="0" i="0" lang="en-US" sz="1800" u="none" cap="none" strike="noStrike">
                <a:solidFill>
                  <a:srgbClr val="53769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4 colours flash in realtime as polymerase acts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537697"/>
              </a:buClr>
              <a:buSzPts val="1800"/>
              <a:buFont typeface="Helvetica Neue Light"/>
              <a:buChar char="•"/>
            </a:pPr>
            <a:r>
              <a:rPr b="0" i="0" lang="en-US" sz="1800" u="none" cap="none" strike="noStrike">
                <a:solidFill>
                  <a:srgbClr val="53769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Methylated bases have distinct pattern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537697"/>
              </a:buClr>
              <a:buSzPts val="1800"/>
              <a:buFont typeface="Helvetica Neue Light"/>
              <a:buChar char="•"/>
            </a:pPr>
            <a:r>
              <a:rPr b="0" i="0" lang="en-US" sz="1800" u="none" cap="none" strike="noStrike">
                <a:solidFill>
                  <a:srgbClr val="53769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No </a:t>
            </a:r>
            <a:r>
              <a:rPr b="0" i="1" lang="en-US" sz="1800" u="none" cap="none" strike="noStrike">
                <a:solidFill>
                  <a:srgbClr val="53769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theoretical</a:t>
            </a:r>
            <a:r>
              <a:rPr b="0" i="0" lang="en-US" sz="1800" u="none" cap="none" strike="noStrike">
                <a:solidFill>
                  <a:srgbClr val="53769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limit to DNA fragment length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7"/>
          <p:cNvSpPr txBox="1"/>
          <p:nvPr/>
        </p:nvSpPr>
        <p:spPr>
          <a:xfrm>
            <a:off x="276790" y="6217763"/>
            <a:ext cx="2739926" cy="2794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Slides from Ira Hall, via Jared Simpson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Image" id="191" name="Google Shape;191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6592" y="2831873"/>
            <a:ext cx="4591059" cy="95696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92" name="Google Shape;192;p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768399" y="2391522"/>
            <a:ext cx="3290992" cy="41711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8"/>
          <p:cNvSpPr txBox="1"/>
          <p:nvPr/>
        </p:nvSpPr>
        <p:spPr>
          <a:xfrm>
            <a:off x="327968" y="274637"/>
            <a:ext cx="8763001" cy="876301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7697"/>
              </a:buClr>
              <a:buSzPts val="3600"/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53769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PacBio sequencing and assembly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8"/>
          <p:cNvSpPr/>
          <p:nvPr/>
        </p:nvSpPr>
        <p:spPr>
          <a:xfrm>
            <a:off x="4762" y="6563879"/>
            <a:ext cx="9134476" cy="292773"/>
          </a:xfrm>
          <a:prstGeom prst="rect">
            <a:avLst/>
          </a:prstGeom>
          <a:solidFill>
            <a:srgbClr val="307296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40639" marR="40639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8"/>
          <p:cNvSpPr txBox="1"/>
          <p:nvPr/>
        </p:nvSpPr>
        <p:spPr>
          <a:xfrm>
            <a:off x="285763" y="1177651"/>
            <a:ext cx="5026923" cy="3621406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7697"/>
              </a:buClr>
              <a:buSzPts val="1800"/>
              <a:buFont typeface="Helvetica Neue Light"/>
              <a:buNone/>
            </a:pPr>
            <a:r>
              <a:rPr b="0" i="0" lang="en-US" sz="1800" u="none" cap="none" strike="noStrike">
                <a:solidFill>
                  <a:srgbClr val="53769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Advantages: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1" marL="863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537697"/>
              </a:buClr>
              <a:buSzPts val="1800"/>
              <a:buFont typeface="Helvetica Neue Light"/>
              <a:buChar char="•"/>
            </a:pPr>
            <a:r>
              <a:rPr b="0" i="0" lang="en-US" sz="1800" u="none" cap="none" strike="noStrike">
                <a:solidFill>
                  <a:srgbClr val="53769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Long read lengths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1" marL="863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537697"/>
              </a:buClr>
              <a:buSzPts val="1800"/>
              <a:buFont typeface="Helvetica Neue Light"/>
              <a:buChar char="•"/>
            </a:pPr>
            <a:r>
              <a:rPr b="0" i="0" lang="en-US" sz="1800" u="none" cap="none" strike="noStrike">
                <a:solidFill>
                  <a:srgbClr val="53769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Few systematic errors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1" marL="863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537697"/>
              </a:buClr>
              <a:buSzPts val="1800"/>
              <a:buFont typeface="Helvetica Neue Light"/>
              <a:buChar char="•"/>
            </a:pPr>
            <a:r>
              <a:rPr b="0" i="0" lang="en-US" sz="1800" u="none" cap="none" strike="noStrike">
                <a:solidFill>
                  <a:srgbClr val="53769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Can detect some base modifications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1" marL="863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537697"/>
              </a:buClr>
              <a:buSzPts val="1800"/>
              <a:buFont typeface="Helvetica Neue Light"/>
              <a:buChar char="•"/>
            </a:pPr>
            <a:r>
              <a:rPr b="0" i="0" lang="en-US" sz="1800" u="none" cap="none" strike="noStrike">
                <a:solidFill>
                  <a:srgbClr val="53769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Can get more accuracy, if you loop over the ZMW multiple times - circular consensus sequencing (CCS)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537697"/>
              </a:buClr>
              <a:buSzPts val="1800"/>
              <a:buFont typeface="Helvetica Neue Light"/>
              <a:buNone/>
            </a:pPr>
            <a:r>
              <a:t/>
            </a:r>
            <a:endParaRPr b="0" i="0" sz="1800" u="none" cap="none" strike="noStrike">
              <a:solidFill>
                <a:srgbClr val="537697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537697"/>
              </a:buClr>
              <a:buSzPts val="1800"/>
              <a:buFont typeface="Helvetica Neue Light"/>
              <a:buNone/>
            </a:pPr>
            <a:r>
              <a:rPr b="0" i="0" lang="en-US" sz="1800" u="none" cap="none" strike="noStrike">
                <a:solidFill>
                  <a:srgbClr val="53769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Disadvantages: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1" marL="863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537697"/>
              </a:buClr>
              <a:buSzPts val="1800"/>
              <a:buFont typeface="Helvetica Neue Light"/>
              <a:buChar char="•"/>
            </a:pPr>
            <a:r>
              <a:rPr b="0" i="0" lang="en-US" sz="1800" u="none" cap="none" strike="noStrike">
                <a:solidFill>
                  <a:srgbClr val="53769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High read error rate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1" marL="863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537697"/>
              </a:buClr>
              <a:buSzPts val="1800"/>
              <a:buFont typeface="Helvetica Neue Light"/>
              <a:buChar char="•"/>
            </a:pPr>
            <a:r>
              <a:rPr b="0" i="0" lang="en-US" sz="1800" u="none" cap="none" strike="noStrike">
                <a:solidFill>
                  <a:srgbClr val="53769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High cost per-base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8"/>
          <p:cNvSpPr txBox="1"/>
          <p:nvPr/>
        </p:nvSpPr>
        <p:spPr>
          <a:xfrm>
            <a:off x="276790" y="6217763"/>
            <a:ext cx="2739926" cy="2794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Slides from Ira Hall, via Jared Simpson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Image" id="201" name="Google Shape;201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20972" y="1177651"/>
            <a:ext cx="2144518" cy="4238461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8"/>
          <p:cNvSpPr txBox="1"/>
          <p:nvPr/>
        </p:nvSpPr>
        <p:spPr>
          <a:xfrm>
            <a:off x="285763" y="4825770"/>
            <a:ext cx="5026923" cy="1330039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7697"/>
              </a:buClr>
              <a:buSzPts val="1800"/>
              <a:buFont typeface="Helvetica Neue"/>
              <a:buNone/>
            </a:pPr>
            <a:r>
              <a:rPr b="0" i="1" lang="en-US" sz="1800" u="none" cap="none" strike="noStrike">
                <a:solidFill>
                  <a:srgbClr val="53769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2019 Update</a:t>
            </a:r>
            <a:r>
              <a:rPr b="0" i="0" lang="en-US" sz="1800" u="none" cap="none" strike="noStrike">
                <a:solidFill>
                  <a:srgbClr val="53769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: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1" marL="863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537697"/>
              </a:buClr>
              <a:buSzPts val="1800"/>
              <a:buFont typeface="Helvetica Neue Light"/>
              <a:buChar char="•"/>
            </a:pPr>
            <a:r>
              <a:rPr b="0" i="0" lang="en-US" sz="1800" u="none" cap="none" strike="noStrike">
                <a:solidFill>
                  <a:srgbClr val="53769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Sequel II launched with 8-fold increase in yield and improvement in CCS accuracy (HiFi reads).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9"/>
          <p:cNvSpPr txBox="1"/>
          <p:nvPr/>
        </p:nvSpPr>
        <p:spPr>
          <a:xfrm>
            <a:off x="327968" y="274637"/>
            <a:ext cx="8763001" cy="876301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7697"/>
              </a:buClr>
              <a:buSzPts val="3600"/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53769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Nanopore sequencing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p9"/>
          <p:cNvSpPr/>
          <p:nvPr/>
        </p:nvSpPr>
        <p:spPr>
          <a:xfrm>
            <a:off x="4762" y="6563879"/>
            <a:ext cx="9134476" cy="292773"/>
          </a:xfrm>
          <a:prstGeom prst="rect">
            <a:avLst/>
          </a:prstGeom>
          <a:solidFill>
            <a:srgbClr val="307296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40639" marR="40639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p9"/>
          <p:cNvSpPr txBox="1"/>
          <p:nvPr/>
        </p:nvSpPr>
        <p:spPr>
          <a:xfrm>
            <a:off x="276790" y="6217763"/>
            <a:ext cx="1935361" cy="2794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Illustration by David Eccles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Image" id="210" name="Google Shape;210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67782" y="1084904"/>
            <a:ext cx="4996271" cy="271287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11" name="Google Shape;211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3378" y="3781552"/>
            <a:ext cx="4134019" cy="22267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12" name="Google Shape;212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04181" y="3638356"/>
            <a:ext cx="4466254" cy="2357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